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19"/>
  </p:notesMasterIdLst>
  <p:sldIdLst>
    <p:sldId id="256" r:id="rId2"/>
    <p:sldId id="260" r:id="rId3"/>
    <p:sldId id="258" r:id="rId4"/>
    <p:sldId id="259" r:id="rId5"/>
    <p:sldId id="261" r:id="rId6"/>
    <p:sldId id="263" r:id="rId7"/>
    <p:sldId id="264" r:id="rId8"/>
    <p:sldId id="265" r:id="rId9"/>
    <p:sldId id="267" r:id="rId10"/>
    <p:sldId id="266" r:id="rId11"/>
    <p:sldId id="268" r:id="rId12"/>
    <p:sldId id="269" r:id="rId13"/>
    <p:sldId id="272" r:id="rId14"/>
    <p:sldId id="270" r:id="rId15"/>
    <p:sldId id="271" r:id="rId16"/>
    <p:sldId id="274" r:id="rId17"/>
    <p:sldId id="27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03B"/>
    <a:srgbClr val="B6BFC8"/>
    <a:srgbClr val="F5D9CC"/>
    <a:srgbClr val="55BEF1"/>
    <a:srgbClr val="CCDD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25" d="100"/>
          <a:sy n="125" d="100"/>
        </p:scale>
        <p:origin x="50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AC026-3EAB-496E-A2A5-43CA0A50B7CE}" type="datetimeFigureOut">
              <a:rPr kumimoji="1" lang="ja-JP" altLang="en-US" smtClean="0"/>
              <a:t>2019/3/26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44F5B-04A5-4F17-8214-E068D2061BF6}" type="slidenum">
              <a:rPr kumimoji="1" lang="ja-JP" altLang="en-US" smtClean="0"/>
              <a:t>‹#›</a:t>
            </a:fld>
            <a:endParaRPr kumimoji="1" lang="ja-JP" altLang="en-US"/>
          </a:p>
        </p:txBody>
      </p:sp>
    </p:spTree>
    <p:extLst>
      <p:ext uri="{BB962C8B-B14F-4D97-AF65-F5344CB8AC3E}">
        <p14:creationId xmlns:p14="http://schemas.microsoft.com/office/powerpoint/2010/main" val="24927375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CF10213-9D15-43A8-ABDD-D9E97BF31065}" type="datetime1">
              <a:rPr kumimoji="1" lang="ja-JP" altLang="en-US" smtClean="0"/>
              <a:t>2019/3/26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4578B10-BD7A-4262-A9F2-AF7BC0959FD5}" type="datetime1">
              <a:rPr kumimoji="1" lang="ja-JP" altLang="en-US" smtClean="0"/>
              <a:t>2019/3/26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4026105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1BC55C-2974-400E-88E9-0D4F8180BB71}" type="datetime1">
              <a:rPr kumimoji="1" lang="ja-JP" altLang="en-US" smtClean="0"/>
              <a:t>2019/3/26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62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37523E6-0A5B-422D-9AED-D70483C7034D}" type="datetime1">
              <a:rPr kumimoji="1" lang="ja-JP" altLang="en-US" smtClean="0"/>
              <a:t>2019/3/26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31088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21600A6-0F56-49AB-BE6D-A9C78B15646A}" type="datetime1">
              <a:rPr kumimoji="1" lang="ja-JP" altLang="en-US" smtClean="0"/>
              <a:t>2019/3/26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8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45F52C9-7912-40A6-ADD3-18ACB7271AE4}" type="datetime1">
              <a:rPr kumimoji="1" lang="ja-JP" altLang="en-US" smtClean="0"/>
              <a:t>2019/3/26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139613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718888-E929-440A-A52B-AD09B32C71AB}" type="datetime1">
              <a:rPr kumimoji="1" lang="ja-JP" altLang="en-US" smtClean="0"/>
              <a:t>2019/3/26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52463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4EC13A-2805-474A-B05E-3824917DBD93}" type="datetime1">
              <a:rPr kumimoji="1" lang="ja-JP" altLang="en-US" smtClean="0"/>
              <a:t>2019/3/26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629599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17EB10-976A-499A-B550-4D40337AAB42}" type="datetime1">
              <a:rPr kumimoji="1" lang="ja-JP" altLang="en-US" smtClean="0"/>
              <a:t>2019/3/26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39043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9A07B22-FC22-437A-ADA7-AE687ACD28F7}" type="datetime1">
              <a:rPr kumimoji="1" lang="ja-JP" altLang="en-US" smtClean="0"/>
              <a:t>2019/3/26</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258198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191D796-2816-4AC7-8698-9F73C924713E}" type="datetime1">
              <a:rPr kumimoji="1" lang="ja-JP" altLang="en-US" smtClean="0"/>
              <a:t>2019/3/26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3EADBD-D120-4050-8C92-A8047C65C35B}" type="slidenum">
              <a:rPr kumimoji="1" lang="ja-JP" altLang="en-US" smtClean="0"/>
              <a:t>‹#›</a:t>
            </a:fld>
            <a:endParaRPr kumimoji="1" lang="ja-JP" altLang="en-US"/>
          </a:p>
        </p:txBody>
      </p:sp>
    </p:spTree>
    <p:extLst>
      <p:ext uri="{BB962C8B-B14F-4D97-AF65-F5344CB8AC3E}">
        <p14:creationId xmlns:p14="http://schemas.microsoft.com/office/powerpoint/2010/main" val="171285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dirty="0"/>
          </a:p>
        </p:txBody>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87680" y="217715"/>
            <a:ext cx="8177348" cy="696686"/>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87680" y="1039187"/>
            <a:ext cx="8177347" cy="5161307"/>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487680" y="6459786"/>
            <a:ext cx="1854203" cy="365125"/>
          </a:xfrm>
          <a:prstGeom prst="rect">
            <a:avLst/>
          </a:prstGeom>
        </p:spPr>
        <p:txBody>
          <a:bodyPr vert="horz" lIns="91440" tIns="45720" rIns="91440" bIns="45720" rtlCol="0" anchor="ctr"/>
          <a:lstStyle>
            <a:lvl1pPr algn="l">
              <a:defRPr sz="1600">
                <a:solidFill>
                  <a:srgbClr val="FFFFFF"/>
                </a:solidFill>
              </a:defRPr>
            </a:lvl1pPr>
          </a:lstStyle>
          <a:p>
            <a:fld id="{60D311E9-F4FD-4113-B4DF-1486B394907D}" type="datetime1">
              <a:rPr kumimoji="1" lang="ja-JP" altLang="en-US" smtClean="0"/>
              <a:t>2019/3/26</a:t>
            </a:fld>
            <a:endParaRPr kumimoji="1" lang="ja-JP" altLang="en-US" dirty="0"/>
          </a:p>
        </p:txBody>
      </p:sp>
      <p:sp>
        <p:nvSpPr>
          <p:cNvPr id="5" name="Footer Placeholder 4"/>
          <p:cNvSpPr>
            <a:spLocks noGrp="1"/>
          </p:cNvSpPr>
          <p:nvPr>
            <p:ph type="ftr" sz="quarter" idx="3"/>
          </p:nvPr>
        </p:nvSpPr>
        <p:spPr>
          <a:xfrm>
            <a:off x="2341883" y="6459786"/>
            <a:ext cx="5339125"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681008" y="6446837"/>
            <a:ext cx="984019" cy="365125"/>
          </a:xfrm>
          <a:prstGeom prst="rect">
            <a:avLst/>
          </a:prstGeom>
        </p:spPr>
        <p:txBody>
          <a:bodyPr vert="horz" lIns="91440" tIns="45720" rIns="91440" bIns="45720" rtlCol="0" anchor="ctr"/>
          <a:lstStyle>
            <a:lvl1pPr algn="r">
              <a:defRPr sz="2000">
                <a:solidFill>
                  <a:srgbClr val="FFFFFF"/>
                </a:solidFill>
              </a:defRPr>
            </a:lvl1pPr>
          </a:lstStyle>
          <a:p>
            <a:fld id="{1C3EADBD-D120-4050-8C92-A8047C65C35B}" type="slidenum">
              <a:rPr kumimoji="1" lang="ja-JP" altLang="en-US" smtClean="0"/>
              <a:pPr/>
              <a:t>‹#›</a:t>
            </a:fld>
            <a:endParaRPr kumimoji="1" lang="ja-JP" altLang="en-US" dirty="0"/>
          </a:p>
        </p:txBody>
      </p:sp>
      <p:cxnSp>
        <p:nvCxnSpPr>
          <p:cNvPr id="10" name="Straight Connector 9"/>
          <p:cNvCxnSpPr>
            <a:cxnSpLocks/>
          </p:cNvCxnSpPr>
          <p:nvPr/>
        </p:nvCxnSpPr>
        <p:spPr>
          <a:xfrm>
            <a:off x="487680" y="980201"/>
            <a:ext cx="817734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93587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ftr="0" dt="0"/>
  <p:txStyles>
    <p:titleStyle>
      <a:lvl1pPr algn="l" defTabSz="914400" rtl="0" eaLnBrk="1" latinLnBrk="0" hangingPunct="1">
        <a:lnSpc>
          <a:spcPct val="85000"/>
        </a:lnSpc>
        <a:spcBef>
          <a:spcPct val="0"/>
        </a:spcBef>
        <a:buNone/>
        <a:defRPr kumimoji="1" sz="3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8.wdp"/><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9.png"/><Relationship Id="rId18" Type="http://schemas.openxmlformats.org/officeDocument/2006/relationships/image" Target="../media/image23.png"/><Relationship Id="rId3" Type="http://schemas.microsoft.com/office/2007/relationships/hdphoto" Target="../media/hdphoto2.wdp"/><Relationship Id="rId21" Type="http://schemas.openxmlformats.org/officeDocument/2006/relationships/image" Target="../media/image26.jpg"/><Relationship Id="rId7" Type="http://schemas.openxmlformats.org/officeDocument/2006/relationships/image" Target="../media/image15.png"/><Relationship Id="rId12" Type="http://schemas.openxmlformats.org/officeDocument/2006/relationships/image" Target="../media/image18.png"/><Relationship Id="rId17" Type="http://schemas.microsoft.com/office/2007/relationships/hdphoto" Target="../media/hdphoto6.wdp"/><Relationship Id="rId2" Type="http://schemas.openxmlformats.org/officeDocument/2006/relationships/image" Target="../media/image12.png"/><Relationship Id="rId16" Type="http://schemas.openxmlformats.org/officeDocument/2006/relationships/image" Target="../media/image22.png"/><Relationship Id="rId20" Type="http://schemas.openxmlformats.org/officeDocument/2006/relationships/image" Target="../media/image25.jp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4.png"/><Relationship Id="rId15" Type="http://schemas.openxmlformats.org/officeDocument/2006/relationships/image" Target="../media/image21.jpg"/><Relationship Id="rId10" Type="http://schemas.openxmlformats.org/officeDocument/2006/relationships/image" Target="../media/image17.png"/><Relationship Id="rId19" Type="http://schemas.openxmlformats.org/officeDocument/2006/relationships/image" Target="../media/image24.jp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gif"/><Relationship Id="rId7" Type="http://schemas.openxmlformats.org/officeDocument/2006/relationships/image" Target="../media/image32.gif"/><Relationship Id="rId12" Type="http://schemas.openxmlformats.org/officeDocument/2006/relationships/image" Target="../media/image36.jpg"/><Relationship Id="rId2"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31.gif"/><Relationship Id="rId11" Type="http://schemas.microsoft.com/office/2007/relationships/hdphoto" Target="../media/hdphoto7.wdp"/><Relationship Id="rId5" Type="http://schemas.openxmlformats.org/officeDocument/2006/relationships/image" Target="../media/image30.gif"/><Relationship Id="rId10" Type="http://schemas.openxmlformats.org/officeDocument/2006/relationships/image" Target="../media/image35.png"/><Relationship Id="rId4" Type="http://schemas.openxmlformats.org/officeDocument/2006/relationships/image" Target="../media/image29.gif"/><Relationship Id="rId9"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E5B65-02DC-49F6-AB0F-E92A82020AD1}"/>
              </a:ext>
            </a:extLst>
          </p:cNvPr>
          <p:cNvSpPr>
            <a:spLocks noGrp="1"/>
          </p:cNvSpPr>
          <p:nvPr>
            <p:ph type="ctrTitle"/>
          </p:nvPr>
        </p:nvSpPr>
        <p:spPr/>
        <p:txBody>
          <a:bodyPr/>
          <a:lstStyle/>
          <a:p>
            <a:r>
              <a:rPr kumimoji="1" lang="ja-JP" altLang="en-US" dirty="0"/>
              <a:t>深層学習を利用した</a:t>
            </a:r>
            <a:br>
              <a:rPr kumimoji="1" lang="en-US" altLang="ja-JP" dirty="0"/>
            </a:br>
            <a:r>
              <a:rPr kumimoji="1" lang="ja-JP" altLang="en-US" dirty="0"/>
              <a:t>折り紙支援ツール（仮題）</a:t>
            </a:r>
          </a:p>
        </p:txBody>
      </p:sp>
      <p:sp>
        <p:nvSpPr>
          <p:cNvPr id="3" name="字幕 2">
            <a:extLst>
              <a:ext uri="{FF2B5EF4-FFF2-40B4-BE49-F238E27FC236}">
                <a16:creationId xmlns:a16="http://schemas.microsoft.com/office/drawing/2014/main" id="{7B75617F-F040-488A-89A4-11BF3DBD06CD}"/>
              </a:ext>
            </a:extLst>
          </p:cNvPr>
          <p:cNvSpPr>
            <a:spLocks noGrp="1"/>
          </p:cNvSpPr>
          <p:nvPr>
            <p:ph type="subTitle" idx="1"/>
          </p:nvPr>
        </p:nvSpPr>
        <p:spPr/>
        <p:txBody>
          <a:bodyPr/>
          <a:lstStyle/>
          <a:p>
            <a:r>
              <a:rPr kumimoji="1" lang="en-US" altLang="ja-JP" dirty="0"/>
              <a:t>11</a:t>
            </a:r>
            <a:r>
              <a:rPr kumimoji="1" lang="ja-JP" altLang="en-US" dirty="0"/>
              <a:t>班一同</a:t>
            </a:r>
            <a:endParaRPr kumimoji="1" lang="en-US" altLang="ja-JP" dirty="0"/>
          </a:p>
        </p:txBody>
      </p:sp>
      <p:sp>
        <p:nvSpPr>
          <p:cNvPr id="4" name="スライド番号プレースホルダー 3">
            <a:extLst>
              <a:ext uri="{FF2B5EF4-FFF2-40B4-BE49-F238E27FC236}">
                <a16:creationId xmlns:a16="http://schemas.microsoft.com/office/drawing/2014/main" id="{AA7274AA-B0E1-4F8E-A3EF-DA66A660535A}"/>
              </a:ext>
            </a:extLst>
          </p:cNvPr>
          <p:cNvSpPr>
            <a:spLocks noGrp="1"/>
          </p:cNvSpPr>
          <p:nvPr>
            <p:ph type="sldNum" sz="quarter" idx="12"/>
          </p:nvPr>
        </p:nvSpPr>
        <p:spPr/>
        <p:txBody>
          <a:bodyPr/>
          <a:lstStyle/>
          <a:p>
            <a:fld id="{1C3EADBD-D120-4050-8C92-A8047C65C35B}" type="slidenum">
              <a:rPr kumimoji="1" lang="ja-JP" altLang="en-US" smtClean="0"/>
              <a:t>1</a:t>
            </a:fld>
            <a:endParaRPr kumimoji="1" lang="ja-JP" altLang="en-US"/>
          </a:p>
        </p:txBody>
      </p:sp>
    </p:spTree>
    <p:extLst>
      <p:ext uri="{BB962C8B-B14F-4D97-AF65-F5344CB8AC3E}">
        <p14:creationId xmlns:p14="http://schemas.microsoft.com/office/powerpoint/2010/main" val="558088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kumimoji="1" lang="ja-JP" altLang="en-US" sz="4000" dirty="0"/>
              <a:t>深層学習に関する検討内容</a:t>
            </a:r>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r>
              <a:rPr kumimoji="1" lang="ja-JP" altLang="en-US" dirty="0"/>
              <a:t>じゃあ結局どこで深層学習つかってん</a:t>
            </a:r>
            <a:r>
              <a:rPr kumimoji="1" lang="ja-JP" altLang="en-US" dirty="0" err="1"/>
              <a:t>ねん</a:t>
            </a:r>
            <a:r>
              <a:rPr kumimoji="1" lang="ja-JP" altLang="en-US" dirty="0"/>
              <a:t>？</a:t>
            </a:r>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10</a:t>
            </a:fld>
            <a:endParaRPr kumimoji="1" lang="ja-JP" altLang="en-US"/>
          </a:p>
        </p:txBody>
      </p:sp>
    </p:spTree>
    <p:extLst>
      <p:ext uri="{BB962C8B-B14F-4D97-AF65-F5344CB8AC3E}">
        <p14:creationId xmlns:p14="http://schemas.microsoft.com/office/powerpoint/2010/main" val="58271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E3CD5B-91C8-4213-9870-A7D0E7ACA29E}"/>
              </a:ext>
            </a:extLst>
          </p:cNvPr>
          <p:cNvSpPr>
            <a:spLocks noGrp="1"/>
          </p:cNvSpPr>
          <p:nvPr>
            <p:ph type="title"/>
          </p:nvPr>
        </p:nvSpPr>
        <p:spPr/>
        <p:txBody>
          <a:bodyPr/>
          <a:lstStyle/>
          <a:p>
            <a:r>
              <a:rPr kumimoji="1" lang="ja-JP" altLang="en-US" dirty="0"/>
              <a:t>⑦ 深層学習モデルの具体的なタスク</a:t>
            </a:r>
          </a:p>
        </p:txBody>
      </p:sp>
      <p:sp>
        <p:nvSpPr>
          <p:cNvPr id="3" name="コンテンツ プレースホルダー 2">
            <a:extLst>
              <a:ext uri="{FF2B5EF4-FFF2-40B4-BE49-F238E27FC236}">
                <a16:creationId xmlns:a16="http://schemas.microsoft.com/office/drawing/2014/main" id="{FBD0BC27-840F-4671-AF8E-1F9C9F3E0114}"/>
              </a:ext>
            </a:extLst>
          </p:cNvPr>
          <p:cNvSpPr>
            <a:spLocks noGrp="1"/>
          </p:cNvSpPr>
          <p:nvPr>
            <p:ph idx="1"/>
          </p:nvPr>
        </p:nvSpPr>
        <p:spPr/>
        <p:txBody>
          <a:bodyPr/>
          <a:lstStyle/>
          <a:p>
            <a:r>
              <a:rPr kumimoji="1" lang="ja-JP" altLang="en-US" dirty="0"/>
              <a:t>撮影した画像がどのステップの画像であるのかを分類する</a:t>
            </a:r>
          </a:p>
        </p:txBody>
      </p:sp>
      <p:sp>
        <p:nvSpPr>
          <p:cNvPr id="4" name="スライド番号プレースホルダー 3">
            <a:extLst>
              <a:ext uri="{FF2B5EF4-FFF2-40B4-BE49-F238E27FC236}">
                <a16:creationId xmlns:a16="http://schemas.microsoft.com/office/drawing/2014/main" id="{FE846026-E681-44B0-AA6A-B711477834D5}"/>
              </a:ext>
            </a:extLst>
          </p:cNvPr>
          <p:cNvSpPr>
            <a:spLocks noGrp="1"/>
          </p:cNvSpPr>
          <p:nvPr>
            <p:ph type="sldNum" sz="quarter" idx="12"/>
          </p:nvPr>
        </p:nvSpPr>
        <p:spPr/>
        <p:txBody>
          <a:bodyPr/>
          <a:lstStyle/>
          <a:p>
            <a:fld id="{1C3EADBD-D120-4050-8C92-A8047C65C35B}" type="slidenum">
              <a:rPr kumimoji="1" lang="ja-JP" altLang="en-US" smtClean="0"/>
              <a:t>11</a:t>
            </a:fld>
            <a:endParaRPr kumimoji="1" lang="ja-JP" altLang="en-US"/>
          </a:p>
        </p:txBody>
      </p:sp>
      <p:grpSp>
        <p:nvGrpSpPr>
          <p:cNvPr id="5" name="グループ化 4">
            <a:extLst>
              <a:ext uri="{FF2B5EF4-FFF2-40B4-BE49-F238E27FC236}">
                <a16:creationId xmlns:a16="http://schemas.microsoft.com/office/drawing/2014/main" id="{66BC5C04-17A6-4C85-B402-783BC4C0675E}"/>
              </a:ext>
            </a:extLst>
          </p:cNvPr>
          <p:cNvGrpSpPr>
            <a:grpSpLocks noChangeAspect="1"/>
          </p:cNvGrpSpPr>
          <p:nvPr/>
        </p:nvGrpSpPr>
        <p:grpSpPr>
          <a:xfrm>
            <a:off x="1076402" y="1682614"/>
            <a:ext cx="2542210" cy="2161993"/>
            <a:chOff x="3491079" y="4004017"/>
            <a:chExt cx="2510089" cy="2134678"/>
          </a:xfrm>
        </p:grpSpPr>
        <p:sp>
          <p:nvSpPr>
            <p:cNvPr id="6" name="正方形/長方形 47">
              <a:extLst>
                <a:ext uri="{FF2B5EF4-FFF2-40B4-BE49-F238E27FC236}">
                  <a16:creationId xmlns:a16="http://schemas.microsoft.com/office/drawing/2014/main" id="{697B573E-6BE4-4851-8738-AA8B81129C11}"/>
                </a:ext>
              </a:extLst>
            </p:cNvPr>
            <p:cNvSpPr/>
            <p:nvPr/>
          </p:nvSpPr>
          <p:spPr>
            <a:xfrm rot="21125191">
              <a:off x="3491079" y="5193819"/>
              <a:ext cx="1403548"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chemeClr val="bg1">
                <a:lumMod val="95000"/>
              </a:schemeClr>
            </a:solidFill>
            <a:ln>
              <a:solidFill>
                <a:srgbClr val="B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8279E2E0-2B62-46F5-9DCB-1FBB06F69F9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946576" y="4004017"/>
              <a:ext cx="2054592" cy="2134678"/>
            </a:xfrm>
            <a:prstGeom prst="rect">
              <a:avLst/>
            </a:prstGeom>
          </p:spPr>
        </p:pic>
        <p:sp>
          <p:nvSpPr>
            <p:cNvPr id="8" name="二等辺三角形 7">
              <a:extLst>
                <a:ext uri="{FF2B5EF4-FFF2-40B4-BE49-F238E27FC236}">
                  <a16:creationId xmlns:a16="http://schemas.microsoft.com/office/drawing/2014/main" id="{E41A3314-B095-4976-A3F5-87F6E8770D70}"/>
                </a:ext>
              </a:extLst>
            </p:cNvPr>
            <p:cNvSpPr/>
            <p:nvPr/>
          </p:nvSpPr>
          <p:spPr>
            <a:xfrm rot="20757699">
              <a:off x="3894217" y="5377500"/>
              <a:ext cx="518346" cy="223377"/>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BCAE2388-E45F-455F-BDFC-72E56153FCF3}"/>
                </a:ext>
              </a:extLst>
            </p:cNvPr>
            <p:cNvSpPr/>
            <p:nvPr/>
          </p:nvSpPr>
          <p:spPr>
            <a:xfrm rot="20757699">
              <a:off x="4225672" y="4590774"/>
              <a:ext cx="230905" cy="151250"/>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20F33BE2-4109-4490-A8B8-0AD0AFA18C2E}"/>
              </a:ext>
            </a:extLst>
          </p:cNvPr>
          <p:cNvSpPr txBox="1"/>
          <p:nvPr/>
        </p:nvSpPr>
        <p:spPr>
          <a:xfrm>
            <a:off x="1287417" y="3830232"/>
            <a:ext cx="1991251" cy="584775"/>
          </a:xfrm>
          <a:prstGeom prst="rect">
            <a:avLst/>
          </a:prstGeom>
          <a:noFill/>
        </p:spPr>
        <p:txBody>
          <a:bodyPr wrap="none" rtlCol="0">
            <a:spAutoFit/>
          </a:bodyPr>
          <a:lstStyle/>
          <a:p>
            <a:pPr algn="ctr"/>
            <a:r>
              <a:rPr kumimoji="1" lang="ja-JP" altLang="en-US" sz="1600" dirty="0"/>
              <a:t>端末から作業途中の</a:t>
            </a:r>
            <a:endParaRPr kumimoji="1" lang="en-US" altLang="ja-JP" sz="1600" dirty="0"/>
          </a:p>
          <a:p>
            <a:pPr algn="ctr"/>
            <a:r>
              <a:rPr kumimoji="1" lang="ja-JP" altLang="en-US" sz="1600" dirty="0"/>
              <a:t>折り紙を撮影</a:t>
            </a:r>
            <a:endParaRPr kumimoji="1" lang="en-US" altLang="ja-JP" sz="1600" dirty="0"/>
          </a:p>
        </p:txBody>
      </p:sp>
      <p:sp>
        <p:nvSpPr>
          <p:cNvPr id="11" name="矢印: 右 10">
            <a:extLst>
              <a:ext uri="{FF2B5EF4-FFF2-40B4-BE49-F238E27FC236}">
                <a16:creationId xmlns:a16="http://schemas.microsoft.com/office/drawing/2014/main" id="{16A7CE80-E8E6-491D-8BAB-1F6AD4B80156}"/>
              </a:ext>
            </a:extLst>
          </p:cNvPr>
          <p:cNvSpPr/>
          <p:nvPr/>
        </p:nvSpPr>
        <p:spPr>
          <a:xfrm>
            <a:off x="3868923" y="2444969"/>
            <a:ext cx="1006423" cy="75306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3E59C82-6703-40D8-8E7F-31A01BF6D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627" y="1862071"/>
            <a:ext cx="1950427" cy="1950427"/>
          </a:xfrm>
          <a:prstGeom prst="rect">
            <a:avLst/>
          </a:prstGeom>
        </p:spPr>
      </p:pic>
      <p:sp>
        <p:nvSpPr>
          <p:cNvPr id="14" name="テキスト ボックス 13">
            <a:extLst>
              <a:ext uri="{FF2B5EF4-FFF2-40B4-BE49-F238E27FC236}">
                <a16:creationId xmlns:a16="http://schemas.microsoft.com/office/drawing/2014/main" id="{F067BA27-4160-4D72-BAFE-BD7E02CEE18D}"/>
              </a:ext>
            </a:extLst>
          </p:cNvPr>
          <p:cNvSpPr txBox="1"/>
          <p:nvPr/>
        </p:nvSpPr>
        <p:spPr>
          <a:xfrm>
            <a:off x="5734138" y="3953342"/>
            <a:ext cx="1005403" cy="338554"/>
          </a:xfrm>
          <a:prstGeom prst="rect">
            <a:avLst/>
          </a:prstGeom>
          <a:noFill/>
        </p:spPr>
        <p:txBody>
          <a:bodyPr wrap="none" rtlCol="0">
            <a:spAutoFit/>
          </a:bodyPr>
          <a:lstStyle/>
          <a:p>
            <a:pPr algn="ctr"/>
            <a:r>
              <a:rPr kumimoji="1" lang="ja-JP" altLang="en-US" sz="1600" dirty="0"/>
              <a:t>撮影画像</a:t>
            </a:r>
            <a:endParaRPr kumimoji="1" lang="en-US" altLang="ja-JP" sz="1600" dirty="0"/>
          </a:p>
        </p:txBody>
      </p:sp>
      <p:sp>
        <p:nvSpPr>
          <p:cNvPr id="15" name="四角形: 角を丸くする 14">
            <a:extLst>
              <a:ext uri="{FF2B5EF4-FFF2-40B4-BE49-F238E27FC236}">
                <a16:creationId xmlns:a16="http://schemas.microsoft.com/office/drawing/2014/main" id="{C3F31711-9FB5-4EB9-8DC8-6157FBA98E47}"/>
              </a:ext>
            </a:extLst>
          </p:cNvPr>
          <p:cNvSpPr/>
          <p:nvPr/>
        </p:nvSpPr>
        <p:spPr>
          <a:xfrm>
            <a:off x="6656735" y="3288623"/>
            <a:ext cx="1950427" cy="696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どのステップ？</a:t>
            </a:r>
          </a:p>
        </p:txBody>
      </p:sp>
      <p:sp>
        <p:nvSpPr>
          <p:cNvPr id="16" name="テキスト ボックス 15">
            <a:extLst>
              <a:ext uri="{FF2B5EF4-FFF2-40B4-BE49-F238E27FC236}">
                <a16:creationId xmlns:a16="http://schemas.microsoft.com/office/drawing/2014/main" id="{06B50017-AE33-4FD2-A950-9C8F490CCD28}"/>
              </a:ext>
            </a:extLst>
          </p:cNvPr>
          <p:cNvSpPr txBox="1"/>
          <p:nvPr/>
        </p:nvSpPr>
        <p:spPr>
          <a:xfrm>
            <a:off x="1032494" y="4674805"/>
            <a:ext cx="7237879" cy="707886"/>
          </a:xfrm>
          <a:prstGeom prst="rect">
            <a:avLst/>
          </a:prstGeom>
          <a:noFill/>
          <a:ln w="28575">
            <a:solidFill>
              <a:srgbClr val="FF0000"/>
            </a:solidFill>
            <a:prstDash val="dash"/>
          </a:ln>
        </p:spPr>
        <p:txBody>
          <a:bodyPr wrap="none" rtlCol="0">
            <a:spAutoFit/>
          </a:bodyPr>
          <a:lstStyle/>
          <a:p>
            <a:r>
              <a:rPr kumimoji="1" lang="ja-JP" altLang="en-US" sz="2000" dirty="0"/>
              <a:t>撮影した画像がどのステップの画像なのかを正しく分類できれば，</a:t>
            </a:r>
            <a:endParaRPr kumimoji="1" lang="en-US" altLang="ja-JP" sz="2000" dirty="0"/>
          </a:p>
          <a:p>
            <a:r>
              <a:rPr kumimoji="1" lang="ja-JP" altLang="en-US" sz="2000" dirty="0"/>
              <a:t>ユーザに対して適切な動画を提供することができる．</a:t>
            </a:r>
          </a:p>
        </p:txBody>
      </p:sp>
    </p:spTree>
    <p:extLst>
      <p:ext uri="{BB962C8B-B14F-4D97-AF65-F5344CB8AC3E}">
        <p14:creationId xmlns:p14="http://schemas.microsoft.com/office/powerpoint/2010/main" val="261246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79B64-45E9-40BC-9713-41346D46C7D0}"/>
              </a:ext>
            </a:extLst>
          </p:cNvPr>
          <p:cNvSpPr>
            <a:spLocks noGrp="1"/>
          </p:cNvSpPr>
          <p:nvPr>
            <p:ph type="title"/>
          </p:nvPr>
        </p:nvSpPr>
        <p:spPr/>
        <p:txBody>
          <a:bodyPr/>
          <a:lstStyle/>
          <a:p>
            <a:r>
              <a:rPr kumimoji="1" lang="ja-JP" altLang="en-US" dirty="0"/>
              <a:t>⑧ 深層学習を用いる</a:t>
            </a:r>
            <a:r>
              <a:rPr lang="ja-JP" altLang="en-US" dirty="0"/>
              <a:t>必要性</a:t>
            </a:r>
            <a:endParaRPr kumimoji="1" lang="ja-JP" altLang="en-US" dirty="0"/>
          </a:p>
        </p:txBody>
      </p:sp>
      <p:sp>
        <p:nvSpPr>
          <p:cNvPr id="3" name="コンテンツ プレースホルダー 2">
            <a:extLst>
              <a:ext uri="{FF2B5EF4-FFF2-40B4-BE49-F238E27FC236}">
                <a16:creationId xmlns:a16="http://schemas.microsoft.com/office/drawing/2014/main" id="{77B7D3E0-52C4-4F56-859B-2B40E03BE2DD}"/>
              </a:ext>
            </a:extLst>
          </p:cNvPr>
          <p:cNvSpPr>
            <a:spLocks noGrp="1"/>
          </p:cNvSpPr>
          <p:nvPr>
            <p:ph idx="1"/>
          </p:nvPr>
        </p:nvSpPr>
        <p:spPr>
          <a:xfrm>
            <a:off x="487680" y="1039187"/>
            <a:ext cx="8177347" cy="5161307"/>
          </a:xfrm>
        </p:spPr>
        <p:txBody>
          <a:bodyPr>
            <a:normAutofit/>
          </a:bodyPr>
          <a:lstStyle/>
          <a:p>
            <a:r>
              <a:rPr lang="ja-JP" altLang="en-US" sz="2400" dirty="0"/>
              <a:t>同じステップの画像でも以下の要因で見え方が変わる</a:t>
            </a:r>
            <a:endParaRPr lang="en-US" altLang="ja-JP" sz="2400" dirty="0"/>
          </a:p>
          <a:p>
            <a:pPr marL="544068" lvl="1" indent="-342900">
              <a:buFont typeface="+mj-lt"/>
              <a:buAutoNum type="arabicPeriod"/>
            </a:pPr>
            <a:r>
              <a:rPr kumimoji="1" lang="ja-JP" altLang="en-US" sz="2000" dirty="0"/>
              <a:t>撮影角度</a:t>
            </a:r>
            <a:endParaRPr kumimoji="1" lang="en-US" altLang="ja-JP" sz="2000" dirty="0"/>
          </a:p>
          <a:p>
            <a:pPr marL="544068" lvl="1" indent="-342900">
              <a:buFont typeface="+mj-lt"/>
              <a:buAutoNum type="arabicPeriod"/>
            </a:pPr>
            <a:r>
              <a:rPr lang="ja-JP" altLang="en-US" sz="2000" dirty="0"/>
              <a:t>色紙のカラー</a:t>
            </a:r>
            <a:endParaRPr kumimoji="1" lang="en-US" altLang="ja-JP" sz="2000" dirty="0"/>
          </a:p>
          <a:p>
            <a:pPr marL="544068" lvl="1" indent="-342900">
              <a:buFont typeface="+mj-lt"/>
              <a:buAutoNum type="arabicPeriod"/>
            </a:pPr>
            <a:r>
              <a:rPr lang="ja-JP" altLang="en-US" sz="2000" dirty="0"/>
              <a:t>照明条件</a:t>
            </a:r>
            <a:endParaRPr lang="en-US" altLang="ja-JP" sz="2000" dirty="0"/>
          </a:p>
          <a:p>
            <a:pPr marL="544068" lvl="1" indent="-342900">
              <a:buFont typeface="+mj-lt"/>
              <a:buAutoNum type="arabicPeriod"/>
            </a:pPr>
            <a:r>
              <a:rPr lang="ja-JP" altLang="en-US" sz="2000" dirty="0"/>
              <a:t>折り方 </a:t>
            </a:r>
            <a:r>
              <a:rPr lang="ja-JP" altLang="en-US" sz="1600" dirty="0"/>
              <a:t>（例）雑な折り方，丁寧な折り方</a:t>
            </a:r>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r>
              <a:rPr kumimoji="1" lang="ja-JP" altLang="en-US" sz="1800" dirty="0"/>
              <a:t>上記の要因によって生まれる見えの変化を学習する必要がある</a:t>
            </a:r>
            <a:endParaRPr kumimoji="1" lang="en-US" altLang="ja-JP" sz="1800" dirty="0"/>
          </a:p>
          <a:p>
            <a:r>
              <a:rPr lang="ja-JP" altLang="en-US" sz="1800" dirty="0"/>
              <a:t>さらに，「かぶと」以外の作品を題材とした時を考えると深層学習を使うべきだと判断</a:t>
            </a:r>
            <a:endParaRPr lang="en-US" altLang="ja-JP" sz="1400" dirty="0"/>
          </a:p>
          <a:p>
            <a:endParaRPr lang="en-US" altLang="ja-JP" dirty="0"/>
          </a:p>
        </p:txBody>
      </p:sp>
      <p:sp>
        <p:nvSpPr>
          <p:cNvPr id="4" name="スライド番号プレースホルダー 3">
            <a:extLst>
              <a:ext uri="{FF2B5EF4-FFF2-40B4-BE49-F238E27FC236}">
                <a16:creationId xmlns:a16="http://schemas.microsoft.com/office/drawing/2014/main" id="{DC739AE8-1C5E-46A7-811A-A1961B662901}"/>
              </a:ext>
            </a:extLst>
          </p:cNvPr>
          <p:cNvSpPr>
            <a:spLocks noGrp="1"/>
          </p:cNvSpPr>
          <p:nvPr>
            <p:ph type="sldNum" sz="quarter" idx="12"/>
          </p:nvPr>
        </p:nvSpPr>
        <p:spPr/>
        <p:txBody>
          <a:bodyPr/>
          <a:lstStyle/>
          <a:p>
            <a:fld id="{1C3EADBD-D120-4050-8C92-A8047C65C35B}" type="slidenum">
              <a:rPr kumimoji="1" lang="ja-JP" altLang="en-US" smtClean="0"/>
              <a:t>12</a:t>
            </a:fld>
            <a:endParaRPr kumimoji="1" lang="ja-JP" altLang="en-US"/>
          </a:p>
        </p:txBody>
      </p:sp>
      <p:pic>
        <p:nvPicPr>
          <p:cNvPr id="30" name="図 29">
            <a:extLst>
              <a:ext uri="{FF2B5EF4-FFF2-40B4-BE49-F238E27FC236}">
                <a16:creationId xmlns:a16="http://schemas.microsoft.com/office/drawing/2014/main" id="{F53A4E99-1098-4FE5-891D-FD0B84C9CFFD}"/>
              </a:ext>
            </a:extLst>
          </p:cNvPr>
          <p:cNvPicPr>
            <a:picLocks noChangeAspect="1"/>
          </p:cNvPicPr>
          <p:nvPr/>
        </p:nvPicPr>
        <p:blipFill rotWithShape="1">
          <a:blip r:embed="rId2">
            <a:extLst>
              <a:ext uri="{28A0092B-C50C-407E-A947-70E740481C1C}">
                <a14:useLocalDpi xmlns:a14="http://schemas.microsoft.com/office/drawing/2010/main" val="0"/>
              </a:ext>
            </a:extLst>
          </a:blip>
          <a:srcRect l="22472" t="13181" r="13149" b="20221"/>
          <a:stretch/>
        </p:blipFill>
        <p:spPr>
          <a:xfrm>
            <a:off x="4447817" y="2999948"/>
            <a:ext cx="1460148" cy="1510506"/>
          </a:xfrm>
          <a:prstGeom prst="rect">
            <a:avLst/>
          </a:prstGeom>
        </p:spPr>
      </p:pic>
      <p:pic>
        <p:nvPicPr>
          <p:cNvPr id="32" name="図 31">
            <a:extLst>
              <a:ext uri="{FF2B5EF4-FFF2-40B4-BE49-F238E27FC236}">
                <a16:creationId xmlns:a16="http://schemas.microsoft.com/office/drawing/2014/main" id="{80C7DE49-461B-4EC1-B403-773A5D2D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25" t="15180" r="14119" b="16775"/>
          <a:stretch/>
        </p:blipFill>
        <p:spPr>
          <a:xfrm>
            <a:off x="3040027" y="2999947"/>
            <a:ext cx="1439728" cy="1510506"/>
          </a:xfrm>
          <a:prstGeom prst="rect">
            <a:avLst/>
          </a:prstGeom>
        </p:spPr>
      </p:pic>
      <p:pic>
        <p:nvPicPr>
          <p:cNvPr id="34" name="図 33">
            <a:extLst>
              <a:ext uri="{FF2B5EF4-FFF2-40B4-BE49-F238E27FC236}">
                <a16:creationId xmlns:a16="http://schemas.microsoft.com/office/drawing/2014/main" id="{1434902C-1A4F-4E00-909C-3AAD7EE3A2F5}"/>
              </a:ext>
            </a:extLst>
          </p:cNvPr>
          <p:cNvPicPr>
            <a:picLocks noChangeAspect="1"/>
          </p:cNvPicPr>
          <p:nvPr/>
        </p:nvPicPr>
        <p:blipFill rotWithShape="1">
          <a:blip r:embed="rId4">
            <a:extLst>
              <a:ext uri="{28A0092B-C50C-407E-A947-70E740481C1C}">
                <a14:useLocalDpi xmlns:a14="http://schemas.microsoft.com/office/drawing/2010/main" val="0"/>
              </a:ext>
            </a:extLst>
          </a:blip>
          <a:srcRect l="10137" t="8284" r="13434" b="15289"/>
          <a:stretch/>
        </p:blipFill>
        <p:spPr>
          <a:xfrm>
            <a:off x="1408541" y="2999947"/>
            <a:ext cx="1510506" cy="1510506"/>
          </a:xfrm>
          <a:prstGeom prst="rect">
            <a:avLst/>
          </a:prstGeom>
        </p:spPr>
      </p:pic>
      <p:pic>
        <p:nvPicPr>
          <p:cNvPr id="36" name="図 35">
            <a:extLst>
              <a:ext uri="{FF2B5EF4-FFF2-40B4-BE49-F238E27FC236}">
                <a16:creationId xmlns:a16="http://schemas.microsoft.com/office/drawing/2014/main" id="{EB81CEE9-06EA-4889-84A1-941F2E92878E}"/>
              </a:ext>
            </a:extLst>
          </p:cNvPr>
          <p:cNvPicPr>
            <a:picLocks noChangeAspect="1"/>
          </p:cNvPicPr>
          <p:nvPr/>
        </p:nvPicPr>
        <p:blipFill rotWithShape="1">
          <a:blip r:embed="rId5">
            <a:extLst>
              <a:ext uri="{28A0092B-C50C-407E-A947-70E740481C1C}">
                <a14:useLocalDpi xmlns:a14="http://schemas.microsoft.com/office/drawing/2010/main" val="0"/>
              </a:ext>
            </a:extLst>
          </a:blip>
          <a:srcRect l="9412" t="8549" r="10514" b="6495"/>
          <a:stretch/>
        </p:blipFill>
        <p:spPr>
          <a:xfrm>
            <a:off x="114535" y="2999948"/>
            <a:ext cx="1423667" cy="1510505"/>
          </a:xfrm>
          <a:prstGeom prst="rect">
            <a:avLst/>
          </a:prstGeom>
        </p:spPr>
      </p:pic>
      <p:pic>
        <p:nvPicPr>
          <p:cNvPr id="44" name="図 43">
            <a:extLst>
              <a:ext uri="{FF2B5EF4-FFF2-40B4-BE49-F238E27FC236}">
                <a16:creationId xmlns:a16="http://schemas.microsoft.com/office/drawing/2014/main" id="{3705D159-AC78-43BB-BE97-93E43A94E2E5}"/>
              </a:ext>
            </a:extLst>
          </p:cNvPr>
          <p:cNvPicPr>
            <a:picLocks noChangeAspect="1"/>
          </p:cNvPicPr>
          <p:nvPr/>
        </p:nvPicPr>
        <p:blipFill rotWithShape="1">
          <a:blip r:embed="rId6">
            <a:extLst>
              <a:ext uri="{28A0092B-C50C-407E-A947-70E740481C1C}">
                <a14:useLocalDpi xmlns:a14="http://schemas.microsoft.com/office/drawing/2010/main" val="0"/>
              </a:ext>
            </a:extLst>
          </a:blip>
          <a:srcRect l="16169" t="15207" r="9541" b="10234"/>
          <a:stretch/>
        </p:blipFill>
        <p:spPr>
          <a:xfrm>
            <a:off x="7449988" y="2999946"/>
            <a:ext cx="1505042" cy="1510505"/>
          </a:xfrm>
          <a:prstGeom prst="rect">
            <a:avLst/>
          </a:prstGeom>
        </p:spPr>
      </p:pic>
      <p:pic>
        <p:nvPicPr>
          <p:cNvPr id="46" name="図 45">
            <a:extLst>
              <a:ext uri="{FF2B5EF4-FFF2-40B4-BE49-F238E27FC236}">
                <a16:creationId xmlns:a16="http://schemas.microsoft.com/office/drawing/2014/main" id="{AECC0574-10A9-4424-BAB2-3F7599F4B07B}"/>
              </a:ext>
            </a:extLst>
          </p:cNvPr>
          <p:cNvPicPr>
            <a:picLocks noChangeAspect="1"/>
          </p:cNvPicPr>
          <p:nvPr/>
        </p:nvPicPr>
        <p:blipFill rotWithShape="1">
          <a:blip r:embed="rId7">
            <a:extLst>
              <a:ext uri="{28A0092B-C50C-407E-A947-70E740481C1C}">
                <a14:useLocalDpi xmlns:a14="http://schemas.microsoft.com/office/drawing/2010/main" val="0"/>
              </a:ext>
            </a:extLst>
          </a:blip>
          <a:srcRect l="13836" t="5715" r="13208" b="17743"/>
          <a:stretch/>
        </p:blipFill>
        <p:spPr>
          <a:xfrm>
            <a:off x="6037482" y="2999946"/>
            <a:ext cx="1434519" cy="1505041"/>
          </a:xfrm>
          <a:prstGeom prst="rect">
            <a:avLst/>
          </a:prstGeom>
        </p:spPr>
      </p:pic>
      <p:sp>
        <p:nvSpPr>
          <p:cNvPr id="47" name="テキスト ボックス 46">
            <a:extLst>
              <a:ext uri="{FF2B5EF4-FFF2-40B4-BE49-F238E27FC236}">
                <a16:creationId xmlns:a16="http://schemas.microsoft.com/office/drawing/2014/main" id="{07B32370-3D85-44BB-89F3-D1E411C2CF5C}"/>
              </a:ext>
            </a:extLst>
          </p:cNvPr>
          <p:cNvSpPr txBox="1"/>
          <p:nvPr/>
        </p:nvSpPr>
        <p:spPr>
          <a:xfrm>
            <a:off x="257242" y="4504987"/>
            <a:ext cx="2561920" cy="338554"/>
          </a:xfrm>
          <a:prstGeom prst="rect">
            <a:avLst/>
          </a:prstGeom>
          <a:noFill/>
        </p:spPr>
        <p:txBody>
          <a:bodyPr wrap="none" rtlCol="0">
            <a:spAutoFit/>
          </a:bodyPr>
          <a:lstStyle/>
          <a:p>
            <a:r>
              <a:rPr kumimoji="1" lang="ja-JP" altLang="en-US" sz="1600" dirty="0"/>
              <a:t>撮影角度による見えの変化</a:t>
            </a:r>
          </a:p>
        </p:txBody>
      </p:sp>
      <p:sp>
        <p:nvSpPr>
          <p:cNvPr id="48" name="テキスト ボックス 47">
            <a:extLst>
              <a:ext uri="{FF2B5EF4-FFF2-40B4-BE49-F238E27FC236}">
                <a16:creationId xmlns:a16="http://schemas.microsoft.com/office/drawing/2014/main" id="{98497AC1-75FA-479D-A3A4-B4DA6698F02A}"/>
              </a:ext>
            </a:extLst>
          </p:cNvPr>
          <p:cNvSpPr txBox="1"/>
          <p:nvPr/>
        </p:nvSpPr>
        <p:spPr>
          <a:xfrm>
            <a:off x="3193128" y="4504987"/>
            <a:ext cx="2561920" cy="338554"/>
          </a:xfrm>
          <a:prstGeom prst="rect">
            <a:avLst/>
          </a:prstGeom>
          <a:noFill/>
        </p:spPr>
        <p:txBody>
          <a:bodyPr wrap="none" rtlCol="0">
            <a:spAutoFit/>
          </a:bodyPr>
          <a:lstStyle/>
          <a:p>
            <a:r>
              <a:rPr kumimoji="1" lang="ja-JP" altLang="en-US" sz="1600" dirty="0"/>
              <a:t>照明条件による見えの変化</a:t>
            </a:r>
          </a:p>
        </p:txBody>
      </p:sp>
      <p:sp>
        <p:nvSpPr>
          <p:cNvPr id="49" name="テキスト ボックス 48">
            <a:extLst>
              <a:ext uri="{FF2B5EF4-FFF2-40B4-BE49-F238E27FC236}">
                <a16:creationId xmlns:a16="http://schemas.microsoft.com/office/drawing/2014/main" id="{F863D02B-9540-49B3-A783-210F20114F51}"/>
              </a:ext>
            </a:extLst>
          </p:cNvPr>
          <p:cNvSpPr txBox="1"/>
          <p:nvPr/>
        </p:nvSpPr>
        <p:spPr>
          <a:xfrm>
            <a:off x="6367732" y="4504987"/>
            <a:ext cx="2305439" cy="338554"/>
          </a:xfrm>
          <a:prstGeom prst="rect">
            <a:avLst/>
          </a:prstGeom>
          <a:noFill/>
        </p:spPr>
        <p:txBody>
          <a:bodyPr wrap="none" rtlCol="0">
            <a:spAutoFit/>
          </a:bodyPr>
          <a:lstStyle/>
          <a:p>
            <a:r>
              <a:rPr kumimoji="1" lang="ja-JP" altLang="en-US" sz="1600" dirty="0"/>
              <a:t>折り方による見えの変化</a:t>
            </a:r>
          </a:p>
        </p:txBody>
      </p:sp>
    </p:spTree>
    <p:extLst>
      <p:ext uri="{BB962C8B-B14F-4D97-AF65-F5344CB8AC3E}">
        <p14:creationId xmlns:p14="http://schemas.microsoft.com/office/powerpoint/2010/main" val="380986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A24-AE85-4C00-9BBD-45C4D9CAF6F2}"/>
              </a:ext>
            </a:extLst>
          </p:cNvPr>
          <p:cNvSpPr>
            <a:spLocks noGrp="1"/>
          </p:cNvSpPr>
          <p:nvPr>
            <p:ph type="title"/>
          </p:nvPr>
        </p:nvSpPr>
        <p:spPr/>
        <p:txBody>
          <a:bodyPr/>
          <a:lstStyle/>
          <a:p>
            <a:r>
              <a:rPr lang="ja-JP" altLang="en-US" dirty="0"/>
              <a:t>⑨</a:t>
            </a:r>
            <a:r>
              <a:rPr kumimoji="1" lang="ja-JP" altLang="en-US" dirty="0"/>
              <a:t> 深層学習のための</a:t>
            </a:r>
            <a:r>
              <a:rPr lang="ja-JP" altLang="en-US" dirty="0"/>
              <a:t>折り紙</a:t>
            </a:r>
            <a:r>
              <a:rPr kumimoji="1" lang="ja-JP" altLang="en-US" dirty="0"/>
              <a:t>データセットの作成</a:t>
            </a:r>
          </a:p>
        </p:txBody>
      </p:sp>
      <p:sp>
        <p:nvSpPr>
          <p:cNvPr id="3" name="コンテンツ プレースホルダー 2">
            <a:extLst>
              <a:ext uri="{FF2B5EF4-FFF2-40B4-BE49-F238E27FC236}">
                <a16:creationId xmlns:a16="http://schemas.microsoft.com/office/drawing/2014/main" id="{F4AE70BC-2703-4E9F-9980-096B7DC1A980}"/>
              </a:ext>
            </a:extLst>
          </p:cNvPr>
          <p:cNvSpPr>
            <a:spLocks noGrp="1"/>
          </p:cNvSpPr>
          <p:nvPr>
            <p:ph idx="1"/>
          </p:nvPr>
        </p:nvSpPr>
        <p:spPr/>
        <p:txBody>
          <a:bodyPr>
            <a:normAutofit/>
          </a:bodyPr>
          <a:lstStyle/>
          <a:p>
            <a:r>
              <a:rPr lang="ja-JP" altLang="en-US" dirty="0"/>
              <a:t>バリエーションに富んだデータセットを作成するために工夫を入れた</a:t>
            </a:r>
            <a:endParaRPr kumimoji="1" lang="ja-JP" altLang="en-US" dirty="0"/>
          </a:p>
        </p:txBody>
      </p:sp>
      <p:sp>
        <p:nvSpPr>
          <p:cNvPr id="4" name="スライド番号プレースホルダー 3">
            <a:extLst>
              <a:ext uri="{FF2B5EF4-FFF2-40B4-BE49-F238E27FC236}">
                <a16:creationId xmlns:a16="http://schemas.microsoft.com/office/drawing/2014/main" id="{1B2CC925-DA7D-43E4-887E-8A896473584B}"/>
              </a:ext>
            </a:extLst>
          </p:cNvPr>
          <p:cNvSpPr>
            <a:spLocks noGrp="1"/>
          </p:cNvSpPr>
          <p:nvPr>
            <p:ph type="sldNum" sz="quarter" idx="12"/>
          </p:nvPr>
        </p:nvSpPr>
        <p:spPr/>
        <p:txBody>
          <a:bodyPr/>
          <a:lstStyle/>
          <a:p>
            <a:fld id="{1C3EADBD-D120-4050-8C92-A8047C65C35B}" type="slidenum">
              <a:rPr kumimoji="1" lang="ja-JP" altLang="en-US" smtClean="0"/>
              <a:t>13</a:t>
            </a:fld>
            <a:endParaRPr kumimoji="1" lang="ja-JP" altLang="en-US"/>
          </a:p>
        </p:txBody>
      </p:sp>
      <p:grpSp>
        <p:nvGrpSpPr>
          <p:cNvPr id="41" name="グループ化 40">
            <a:extLst>
              <a:ext uri="{FF2B5EF4-FFF2-40B4-BE49-F238E27FC236}">
                <a16:creationId xmlns:a16="http://schemas.microsoft.com/office/drawing/2014/main" id="{3D7A9BA5-92C9-4F98-8E53-E2CA5227265E}"/>
              </a:ext>
            </a:extLst>
          </p:cNvPr>
          <p:cNvGrpSpPr>
            <a:grpSpLocks noChangeAspect="1"/>
          </p:cNvGrpSpPr>
          <p:nvPr/>
        </p:nvGrpSpPr>
        <p:grpSpPr>
          <a:xfrm>
            <a:off x="2560530" y="1287186"/>
            <a:ext cx="5474964" cy="5652000"/>
            <a:chOff x="1874732" y="1331144"/>
            <a:chExt cx="4955461" cy="5115693"/>
          </a:xfrm>
        </p:grpSpPr>
        <p:pic>
          <p:nvPicPr>
            <p:cNvPr id="19" name="図 18">
              <a:extLst>
                <a:ext uri="{FF2B5EF4-FFF2-40B4-BE49-F238E27FC236}">
                  <a16:creationId xmlns:a16="http://schemas.microsoft.com/office/drawing/2014/main" id="{CEDF6372-7DB1-42D6-B2F6-4543B6D690C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5179616" y="1331144"/>
              <a:ext cx="916332" cy="781050"/>
            </a:xfrm>
            <a:prstGeom prst="rect">
              <a:avLst/>
            </a:prstGeom>
          </p:spPr>
        </p:pic>
        <p:cxnSp>
          <p:nvCxnSpPr>
            <p:cNvPr id="20" name="直線コネクタ 19">
              <a:extLst>
                <a:ext uri="{FF2B5EF4-FFF2-40B4-BE49-F238E27FC236}">
                  <a16:creationId xmlns:a16="http://schemas.microsoft.com/office/drawing/2014/main" id="{E893ABE7-4BB5-4A79-9112-052C4CB2786E}"/>
                </a:ext>
              </a:extLst>
            </p:cNvPr>
            <p:cNvCxnSpPr>
              <a:stCxn id="22" idx="2"/>
              <a:endCxn id="22" idx="6"/>
            </p:cNvCxnSpPr>
            <p:nvPr/>
          </p:nvCxnSpPr>
          <p:spPr>
            <a:xfrm>
              <a:off x="1874734" y="3968237"/>
              <a:ext cx="49554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85ACA16-7067-4ED9-99C1-312BCFFD8367}"/>
                </a:ext>
              </a:extLst>
            </p:cNvPr>
            <p:cNvCxnSpPr>
              <a:cxnSpLocks/>
            </p:cNvCxnSpPr>
            <p:nvPr/>
          </p:nvCxnSpPr>
          <p:spPr>
            <a:xfrm flipH="1">
              <a:off x="3457697" y="3540534"/>
              <a:ext cx="1661682" cy="8134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3E688F3B-6F71-41DD-BE57-DF0F5A5C4983}"/>
                </a:ext>
              </a:extLst>
            </p:cNvPr>
            <p:cNvSpPr/>
            <p:nvPr/>
          </p:nvSpPr>
          <p:spPr>
            <a:xfrm>
              <a:off x="1874734" y="3540534"/>
              <a:ext cx="4955459" cy="85540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a:extLst>
                <a:ext uri="{FF2B5EF4-FFF2-40B4-BE49-F238E27FC236}">
                  <a16:creationId xmlns:a16="http://schemas.microsoft.com/office/drawing/2014/main" id="{072E9A2A-5D45-4359-85E0-7C04048FA24B}"/>
                </a:ext>
              </a:extLst>
            </p:cNvPr>
            <p:cNvSpPr/>
            <p:nvPr/>
          </p:nvSpPr>
          <p:spPr>
            <a:xfrm rot="20571259">
              <a:off x="4017237" y="3661154"/>
              <a:ext cx="867163" cy="32409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14DD6AD9-C216-4251-9450-BB8EBBD6C530}"/>
                </a:ext>
              </a:extLst>
            </p:cNvPr>
            <p:cNvSpPr/>
            <p:nvPr/>
          </p:nvSpPr>
          <p:spPr>
            <a:xfrm>
              <a:off x="1874733" y="1489637"/>
              <a:ext cx="4955459" cy="49572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DBD784BC-A33A-4089-9455-91D2707EBD64}"/>
                </a:ext>
              </a:extLst>
            </p:cNvPr>
            <p:cNvSpPr/>
            <p:nvPr/>
          </p:nvSpPr>
          <p:spPr>
            <a:xfrm flipH="1">
              <a:off x="1874732" y="1483287"/>
              <a:ext cx="4955459" cy="49572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5F7B8D4F-7618-419A-AC53-087A1840E46B}"/>
                </a:ext>
              </a:extLst>
            </p:cNvPr>
            <p:cNvCxnSpPr>
              <a:cxnSpLocks/>
            </p:cNvCxnSpPr>
            <p:nvPr/>
          </p:nvCxnSpPr>
          <p:spPr>
            <a:xfrm flipH="1">
              <a:off x="4352466" y="1953701"/>
              <a:ext cx="1109076" cy="2014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DA3187C-E18D-42A4-9E54-32A321827788}"/>
                </a:ext>
              </a:extLst>
            </p:cNvPr>
            <p:cNvCxnSpPr>
              <a:cxnSpLocks/>
              <a:stCxn id="22" idx="7"/>
            </p:cNvCxnSpPr>
            <p:nvPr/>
          </p:nvCxnSpPr>
          <p:spPr>
            <a:xfrm flipH="1">
              <a:off x="4351481" y="3665805"/>
              <a:ext cx="1753002" cy="3024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円弧 27">
              <a:extLst>
                <a:ext uri="{FF2B5EF4-FFF2-40B4-BE49-F238E27FC236}">
                  <a16:creationId xmlns:a16="http://schemas.microsoft.com/office/drawing/2014/main" id="{9347FB83-9E8C-4F65-876C-F6D9DCA7F505}"/>
                </a:ext>
              </a:extLst>
            </p:cNvPr>
            <p:cNvSpPr/>
            <p:nvPr/>
          </p:nvSpPr>
          <p:spPr>
            <a:xfrm>
              <a:off x="4351480" y="3339588"/>
              <a:ext cx="730229" cy="962025"/>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9640D144-68A7-4257-9BA9-4A52BD507DC5}"/>
                </a:ext>
              </a:extLst>
            </p:cNvPr>
            <p:cNvSpPr/>
            <p:nvPr/>
          </p:nvSpPr>
          <p:spPr>
            <a:xfrm rot="2102687">
              <a:off x="5370363" y="3729132"/>
              <a:ext cx="420180" cy="25019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E32D2AB-98C0-4628-B021-728035F67218}"/>
                </a:ext>
              </a:extLst>
            </p:cNvPr>
            <p:cNvSpPr txBox="1"/>
            <p:nvPr/>
          </p:nvSpPr>
          <p:spPr>
            <a:xfrm>
              <a:off x="4204546" y="4001423"/>
              <a:ext cx="877163" cy="369332"/>
            </a:xfrm>
            <a:prstGeom prst="rect">
              <a:avLst/>
            </a:prstGeom>
            <a:noFill/>
          </p:spPr>
          <p:txBody>
            <a:bodyPr wrap="none" rtlCol="0">
              <a:spAutoFit/>
            </a:bodyPr>
            <a:lstStyle/>
            <a:p>
              <a:r>
                <a:rPr kumimoji="1" lang="ja-JP" altLang="en-US" dirty="0"/>
                <a:t>折り紙</a:t>
              </a:r>
            </a:p>
          </p:txBody>
        </p:sp>
        <p:sp>
          <p:nvSpPr>
            <p:cNvPr id="31" name="テキスト ボックス 30">
              <a:extLst>
                <a:ext uri="{FF2B5EF4-FFF2-40B4-BE49-F238E27FC236}">
                  <a16:creationId xmlns:a16="http://schemas.microsoft.com/office/drawing/2014/main" id="{A01E3C88-C30B-4D53-A4EC-765C0D0A6742}"/>
                </a:ext>
              </a:extLst>
            </p:cNvPr>
            <p:cNvSpPr txBox="1"/>
            <p:nvPr/>
          </p:nvSpPr>
          <p:spPr>
            <a:xfrm>
              <a:off x="5953028" y="1792072"/>
              <a:ext cx="877163" cy="369332"/>
            </a:xfrm>
            <a:prstGeom prst="rect">
              <a:avLst/>
            </a:prstGeom>
            <a:noFill/>
          </p:spPr>
          <p:txBody>
            <a:bodyPr wrap="none" rtlCol="0">
              <a:spAutoFit/>
            </a:bodyPr>
            <a:lstStyle/>
            <a:p>
              <a:r>
                <a:rPr kumimoji="1" lang="ja-JP" altLang="en-US" dirty="0"/>
                <a:t>カメラ</a:t>
              </a:r>
            </a:p>
          </p:txBody>
        </p:sp>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6CE0719D-3AF3-43A0-B16E-FADF5BFB1299}"/>
                    </a:ext>
                  </a:extLst>
                </p:cNvPr>
                <p:cNvSpPr txBox="1"/>
                <p:nvPr/>
              </p:nvSpPr>
              <p:spPr>
                <a:xfrm>
                  <a:off x="5967901" y="3638532"/>
                  <a:ext cx="4008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5967901" y="3638532"/>
                  <a:ext cx="400879" cy="369332"/>
                </a:xfrm>
                <a:prstGeom prst="rect">
                  <a:avLst/>
                </a:prstGeom>
                <a:blipFill>
                  <a:blip r:embed="rId4"/>
                  <a:stretch>
                    <a:fillRect l="-12329" b="-298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正方形/長方形 32">
                  <a:extLst>
                    <a:ext uri="{FF2B5EF4-FFF2-40B4-BE49-F238E27FC236}">
                      <a16:creationId xmlns:a16="http://schemas.microsoft.com/office/drawing/2014/main" id="{9183FEEC-E8AA-497A-9587-A2CAC52487B9}"/>
                    </a:ext>
                  </a:extLst>
                </p:cNvPr>
                <p:cNvSpPr/>
                <p:nvPr/>
              </p:nvSpPr>
              <p:spPr>
                <a:xfrm>
                  <a:off x="4733937" y="2964926"/>
                  <a:ext cx="4940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4733937" y="2964926"/>
                  <a:ext cx="494045" cy="523220"/>
                </a:xfrm>
                <a:prstGeom prst="rect">
                  <a:avLst/>
                </a:prstGeom>
                <a:blipFill>
                  <a:blip r:embed="rId5"/>
                  <a:stretch>
                    <a:fillRect/>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992FCC0B-DA22-44F3-94D3-C62A79FF044C}"/>
                </a:ext>
              </a:extLst>
            </p:cNvPr>
            <p:cNvCxnSpPr>
              <a:cxnSpLocks/>
            </p:cNvCxnSpPr>
            <p:nvPr/>
          </p:nvCxnSpPr>
          <p:spPr>
            <a:xfrm>
              <a:off x="2233467" y="3748237"/>
              <a:ext cx="2118012" cy="2200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円弧 38">
              <a:extLst>
                <a:ext uri="{FF2B5EF4-FFF2-40B4-BE49-F238E27FC236}">
                  <a16:creationId xmlns:a16="http://schemas.microsoft.com/office/drawing/2014/main" id="{35B0D04C-1695-48AD-B9BC-433F1162F995}"/>
                </a:ext>
              </a:extLst>
            </p:cNvPr>
            <p:cNvSpPr/>
            <p:nvPr/>
          </p:nvSpPr>
          <p:spPr>
            <a:xfrm rot="20387792">
              <a:off x="2538127" y="3852080"/>
              <a:ext cx="2584827" cy="1122468"/>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82985832-6445-4D1A-B250-76BD5D39D59A}"/>
                    </a:ext>
                  </a:extLst>
                </p:cNvPr>
                <p:cNvSpPr txBox="1"/>
                <p:nvPr/>
              </p:nvSpPr>
              <p:spPr>
                <a:xfrm>
                  <a:off x="3314962" y="3515166"/>
                  <a:ext cx="407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3314962" y="3515166"/>
                  <a:ext cx="407997" cy="369332"/>
                </a:xfrm>
                <a:prstGeom prst="rect">
                  <a:avLst/>
                </a:prstGeom>
                <a:blipFill>
                  <a:blip r:embed="rId6"/>
                  <a:stretch>
                    <a:fillRect l="-10811" b="-2985"/>
                  </a:stretch>
                </a:blipFill>
              </p:spPr>
              <p:txBody>
                <a:bodyPr/>
                <a:lstStyle/>
                <a:p>
                  <a:r>
                    <a:rPr lang="ja-JP" altLang="en-US">
                      <a:noFill/>
                    </a:rPr>
                    <a:t> </a:t>
                  </a:r>
                </a:p>
              </p:txBody>
            </p:sp>
          </mc:Fallback>
        </mc:AlternateContent>
      </p:grpSp>
      <p:pic>
        <p:nvPicPr>
          <p:cNvPr id="42" name="図 41">
            <a:extLst>
              <a:ext uri="{FF2B5EF4-FFF2-40B4-BE49-F238E27FC236}">
                <a16:creationId xmlns:a16="http://schemas.microsoft.com/office/drawing/2014/main" id="{9CF8A2FC-1C28-4F3A-85C0-B660AE19B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111" y="1881067"/>
            <a:ext cx="1760939" cy="2022240"/>
          </a:xfrm>
          <a:prstGeom prst="rect">
            <a:avLst/>
          </a:prstGeom>
        </p:spPr>
      </p:pic>
      <p:sp>
        <p:nvSpPr>
          <p:cNvPr id="43" name="矢印: 右 42">
            <a:extLst>
              <a:ext uri="{FF2B5EF4-FFF2-40B4-BE49-F238E27FC236}">
                <a16:creationId xmlns:a16="http://schemas.microsoft.com/office/drawing/2014/main" id="{A3D81382-6CB7-4F11-9E96-EABE26CE4DD8}"/>
              </a:ext>
            </a:extLst>
          </p:cNvPr>
          <p:cNvSpPr/>
          <p:nvPr/>
        </p:nvSpPr>
        <p:spPr>
          <a:xfrm rot="1230980">
            <a:off x="2801131" y="2814091"/>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A48E9E98-89EB-4BAD-B269-D4271609B891}"/>
              </a:ext>
            </a:extLst>
          </p:cNvPr>
          <p:cNvSpPr txBox="1"/>
          <p:nvPr/>
        </p:nvSpPr>
        <p:spPr>
          <a:xfrm>
            <a:off x="3384434" y="2531935"/>
            <a:ext cx="415498" cy="369332"/>
          </a:xfrm>
          <a:prstGeom prst="rect">
            <a:avLst/>
          </a:prstGeom>
          <a:noFill/>
        </p:spPr>
        <p:txBody>
          <a:bodyPr wrap="square" rtlCol="0">
            <a:spAutoFit/>
          </a:bodyPr>
          <a:lstStyle/>
          <a:p>
            <a:r>
              <a:rPr kumimoji="1" lang="ja-JP" altLang="en-US" dirty="0"/>
              <a:t>光</a:t>
            </a:r>
          </a:p>
        </p:txBody>
      </p:sp>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D1AAFF4D-86F0-44F2-B1BF-0B4BC0453228}"/>
                  </a:ext>
                </a:extLst>
              </p:cNvPr>
              <p:cNvSpPr txBox="1"/>
              <p:nvPr/>
            </p:nvSpPr>
            <p:spPr>
              <a:xfrm>
                <a:off x="948909" y="4728703"/>
                <a:ext cx="7386200"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latin typeface="Cambria Math" panose="02040503050406030204" pitchFamily="18" charset="0"/>
                  </a:rPr>
                  <a:t>カメラの撮影方向</a:t>
                </a:r>
                <a:endParaRPr lang="en-US" altLang="ja-JP"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60</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m:rPr>
                        <m:sty m:val="p"/>
                      </m:rPr>
                      <a:rPr lang="en-US" altLang="ja-JP" i="1" dirty="0" smtClean="0">
                        <a:solidFill>
                          <a:schemeClr val="tx1"/>
                        </a:solidFill>
                        <a:latin typeface="Cambria Math" panose="02040503050406030204" pitchFamily="18" charset="0"/>
                      </a:rPr>
                      <m:t>α</m:t>
                    </m:r>
                    <m:r>
                      <a:rPr kumimoji="1" lang="en-US" altLang="ja-JP" i="1">
                        <a:latin typeface="Cambria Math" panose="02040503050406030204" pitchFamily="18" charset="0"/>
                        <a:ea typeface="Cambria Math" panose="02040503050406030204" pitchFamily="18" charset="0"/>
                      </a:rPr>
                      <m:t>≤</m:t>
                    </m:r>
                    <m:r>
                      <a:rPr lang="en-US" altLang="ja-JP" b="0" i="1" dirty="0" smtClean="0">
                        <a:solidFill>
                          <a:schemeClr val="tx1"/>
                        </a:solidFill>
                        <a:latin typeface="Cambria Math" panose="02040503050406030204" pitchFamily="18" charset="0"/>
                      </a:rPr>
                      <m:t>9</m:t>
                    </m:r>
                    <m:r>
                      <a:rPr lang="en-US" altLang="ja-JP" b="0" i="1" smtClean="0">
                        <a:latin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rPr>
                      <m:t>−15</m:t>
                    </m:r>
                    <m:r>
                      <a:rPr kumimoji="1" lang="en-US" altLang="ja-JP" i="1">
                        <a:latin typeface="Cambria Math" panose="02040503050406030204" pitchFamily="18" charset="0"/>
                        <a:ea typeface="Cambria Math" panose="02040503050406030204" pitchFamily="18" charset="0"/>
                      </a:rPr>
                      <m:t>°</m:t>
                    </m:r>
                    <m:r>
                      <a:rPr kumimoji="1" lang="en-US" altLang="ja-JP" i="1">
                        <a:latin typeface="Cambria Math" panose="02040503050406030204" pitchFamily="18" charset="0"/>
                        <a:ea typeface="Cambria Math" panose="02040503050406030204" pitchFamily="18" charset="0"/>
                      </a:rPr>
                      <m:t>≤</m:t>
                    </m:r>
                    <m:sSub>
                      <m:sSubPr>
                        <m:ctrlPr>
                          <a:rPr kumimoji="1" lang="en-US" altLang="ja-JP" i="1" dirty="0">
                            <a:latin typeface="Cambria Math" panose="02040503050406030204" pitchFamily="18" charset="0"/>
                          </a:rPr>
                        </m:ctrlPr>
                      </m:sSubPr>
                      <m:e>
                        <m:r>
                          <a:rPr kumimoji="1" lang="ja-JP" altLang="en-US" i="1" dirty="0">
                            <a:latin typeface="Cambria Math" panose="02040503050406030204" pitchFamily="18" charset="0"/>
                          </a:rPr>
                          <m:t>𝛩</m:t>
                        </m:r>
                      </m:e>
                      <m:sub>
                        <m:r>
                          <a:rPr kumimoji="1" lang="en-US" altLang="ja-JP" i="1" dirty="0">
                            <a:latin typeface="Cambria Math" panose="02040503050406030204" pitchFamily="18" charset="0"/>
                          </a:rPr>
                          <m:t>1</m:t>
                        </m:r>
                      </m:sub>
                    </m:sSub>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15</m:t>
                    </m:r>
                    <m:r>
                      <a:rPr kumimoji="1" lang="en-US" altLang="ja-JP" i="1">
                        <a:latin typeface="Cambria Math" panose="02040503050406030204" pitchFamily="18" charset="0"/>
                        <a:ea typeface="Cambria Math" panose="02040503050406030204" pitchFamily="18" charset="0"/>
                      </a:rPr>
                      <m:t>°</m:t>
                    </m:r>
                  </m:oMath>
                </a14:m>
                <a:r>
                  <a:rPr kumimoji="1" lang="ja-JP" altLang="en-US" dirty="0"/>
                  <a:t> の範囲でランダムに撮影</a:t>
                </a:r>
                <a:endParaRPr kumimoji="1" lang="en-US" altLang="ja-JP" dirty="0"/>
              </a:p>
              <a:p>
                <a:pPr marL="285750" indent="-285750">
                  <a:buFont typeface="Arial" panose="020B0604020202020204" pitchFamily="34" charset="0"/>
                  <a:buChar char="•"/>
                </a:pPr>
                <a:r>
                  <a:rPr kumimoji="1" lang="ja-JP" altLang="en-US" dirty="0"/>
                  <a:t>照明条件</a:t>
                </a:r>
                <a:endParaRPr kumimoji="1" lang="en-US" altLang="ja-JP" dirty="0"/>
              </a:p>
              <a:p>
                <a:pPr marL="742950" lvl="1" indent="-285750">
                  <a:buFont typeface="Arial" panose="020B0604020202020204" pitchFamily="34" charset="0"/>
                  <a:buChar char="•"/>
                </a:pPr>
                <a14:m>
                  <m:oMath xmlns:m="http://schemas.openxmlformats.org/officeDocument/2006/math">
                    <m:sSub>
                      <m:sSubPr>
                        <m:ctrlPr>
                          <a:rPr kumimoji="1" lang="en-US" altLang="ja-JP" i="1" dirty="0">
                            <a:latin typeface="Cambria Math" panose="02040503050406030204" pitchFamily="18" charset="0"/>
                          </a:rPr>
                        </m:ctrlPr>
                      </m:sSubPr>
                      <m:e>
                        <m:r>
                          <a:rPr kumimoji="1" lang="ja-JP" altLang="en-US" i="1" dirty="0">
                            <a:latin typeface="Cambria Math" panose="02040503050406030204" pitchFamily="18" charset="0"/>
                          </a:rPr>
                          <m:t>𝛩</m:t>
                        </m:r>
                      </m:e>
                      <m:sub>
                        <m:r>
                          <a:rPr kumimoji="1" lang="en-US" altLang="ja-JP" b="0" i="1" dirty="0" smtClean="0">
                            <a:latin typeface="Cambria Math" panose="02040503050406030204" pitchFamily="18" charset="0"/>
                          </a:rPr>
                          <m:t>2</m:t>
                        </m:r>
                      </m:sub>
                    </m:sSub>
                    <m:r>
                      <a:rPr kumimoji="1" lang="en-US" altLang="ja-JP" b="0" i="1" dirty="0" smtClean="0">
                        <a:latin typeface="Cambria Math" panose="02040503050406030204" pitchFamily="18" charset="0"/>
                      </a:rPr>
                      <m:t>=90</m:t>
                    </m:r>
                    <m:r>
                      <a:rPr kumimoji="1" lang="en-US" altLang="ja-JP" i="1">
                        <a:latin typeface="Cambria Math" panose="02040503050406030204" pitchFamily="18" charset="0"/>
                        <a:ea typeface="Cambria Math" panose="02040503050406030204" pitchFamily="18" charset="0"/>
                      </a:rPr>
                      <m:t>°</m:t>
                    </m:r>
                    <m:r>
                      <a:rPr kumimoji="1" lang="en-US" altLang="ja-JP" b="0" i="1" dirty="0" smtClean="0">
                        <a:latin typeface="Cambria Math" panose="02040503050406030204" pitchFamily="18" charset="0"/>
                      </a:rPr>
                      <m:t>,180</m:t>
                    </m:r>
                    <m:r>
                      <a:rPr kumimoji="1" lang="en-US" altLang="ja-JP" i="1">
                        <a:latin typeface="Cambria Math" panose="02040503050406030204" pitchFamily="18" charset="0"/>
                        <a:ea typeface="Cambria Math" panose="02040503050406030204" pitchFamily="18" charset="0"/>
                      </a:rPr>
                      <m:t>°</m:t>
                    </m:r>
                    <m:r>
                      <a:rPr kumimoji="1" lang="en-US" altLang="ja-JP" b="0" i="1" dirty="0" smtClean="0">
                        <a:latin typeface="Cambria Math" panose="02040503050406030204" pitchFamily="18" charset="0"/>
                      </a:rPr>
                      <m:t>,270</m:t>
                    </m:r>
                    <m:r>
                      <a:rPr kumimoji="1" lang="en-US" altLang="ja-JP" i="1">
                        <a:latin typeface="Cambria Math" panose="02040503050406030204" pitchFamily="18" charset="0"/>
                        <a:ea typeface="Cambria Math" panose="02040503050406030204" pitchFamily="18" charset="0"/>
                      </a:rPr>
                      <m:t>°</m:t>
                    </m:r>
                  </m:oMath>
                </a14:m>
                <a:r>
                  <a:rPr kumimoji="1" lang="ja-JP" altLang="en-US" dirty="0"/>
                  <a:t>の方向から照明光が入ったパターンと，照明がないパターンの４パターンで撮影</a:t>
                </a:r>
                <a:endParaRPr kumimoji="1" lang="en-US" altLang="ja-JP" dirty="0"/>
              </a:p>
              <a:p>
                <a:pPr marL="742950" lvl="1" indent="-285750">
                  <a:buFont typeface="Arial" panose="020B0604020202020204" pitchFamily="34" charset="0"/>
                  <a:buChar char="•"/>
                </a:pPr>
                <a:endParaRPr kumimoji="1" lang="en-US" altLang="ja-JP" dirty="0"/>
              </a:p>
            </p:txBody>
          </p:sp>
        </mc:Choice>
        <mc:Fallback>
          <p:sp>
            <p:nvSpPr>
              <p:cNvPr id="45" name="テキスト ボックス 44">
                <a:extLst>
                  <a:ext uri="{FF2B5EF4-FFF2-40B4-BE49-F238E27FC236}">
                    <a16:creationId xmlns:a16="http://schemas.microsoft.com/office/drawing/2014/main" id="{D1AAFF4D-86F0-44F2-B1BF-0B4BC0453228}"/>
                  </a:ext>
                </a:extLst>
              </p:cNvPr>
              <p:cNvSpPr txBox="1">
                <a:spLocks noRot="1" noChangeAspect="1" noMove="1" noResize="1" noEditPoints="1" noAdjustHandles="1" noChangeArrowheads="1" noChangeShapeType="1" noTextEdit="1"/>
              </p:cNvSpPr>
              <p:nvPr/>
            </p:nvSpPr>
            <p:spPr>
              <a:xfrm>
                <a:off x="948909" y="4728703"/>
                <a:ext cx="7386200" cy="1754326"/>
              </a:xfrm>
              <a:prstGeom prst="rect">
                <a:avLst/>
              </a:prstGeom>
              <a:blipFill>
                <a:blip r:embed="rId8"/>
                <a:stretch>
                  <a:fillRect l="-578" t="-27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8709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95DA6B16-CD6B-48EA-8501-BC6466B8FBB6}"/>
              </a:ext>
            </a:extLst>
          </p:cNvPr>
          <p:cNvGrpSpPr/>
          <p:nvPr/>
        </p:nvGrpSpPr>
        <p:grpSpPr>
          <a:xfrm>
            <a:off x="125718" y="2423875"/>
            <a:ext cx="8892563" cy="2045718"/>
            <a:chOff x="125718" y="2332435"/>
            <a:chExt cx="8892563" cy="2045718"/>
          </a:xfrm>
        </p:grpSpPr>
        <p:pic>
          <p:nvPicPr>
            <p:cNvPr id="5" name="図 4">
              <a:extLst>
                <a:ext uri="{FF2B5EF4-FFF2-40B4-BE49-F238E27FC236}">
                  <a16:creationId xmlns:a16="http://schemas.microsoft.com/office/drawing/2014/main" id="{29733B7F-117F-427C-B4D8-D5D7ED28D763}"/>
                </a:ext>
              </a:extLst>
            </p:cNvPr>
            <p:cNvPicPr>
              <a:picLocks noChangeAspect="1"/>
            </p:cNvPicPr>
            <p:nvPr/>
          </p:nvPicPr>
          <p:blipFill rotWithShape="1">
            <a:blip r:embed="rId2"/>
            <a:srcRect b="39446"/>
            <a:stretch/>
          </p:blipFill>
          <p:spPr>
            <a:xfrm>
              <a:off x="125718" y="2332435"/>
              <a:ext cx="8892563" cy="1829981"/>
            </a:xfrm>
            <a:prstGeom prst="rect">
              <a:avLst/>
            </a:prstGeom>
          </p:spPr>
        </p:pic>
        <p:sp>
          <p:nvSpPr>
            <p:cNvPr id="8" name="正方形/長方形 7">
              <a:extLst>
                <a:ext uri="{FF2B5EF4-FFF2-40B4-BE49-F238E27FC236}">
                  <a16:creationId xmlns:a16="http://schemas.microsoft.com/office/drawing/2014/main" id="{8D659135-9CC3-42D2-A0B3-552EB0933AD1}"/>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88D8CE7-B5D0-45D0-A16A-D925EB65FAF0}"/>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18EF2A34-9D73-4D9C-8468-08B7AE88BDAA}"/>
              </a:ext>
            </a:extLst>
          </p:cNvPr>
          <p:cNvSpPr>
            <a:spLocks noGrp="1"/>
          </p:cNvSpPr>
          <p:nvPr>
            <p:ph type="title"/>
          </p:nvPr>
        </p:nvSpPr>
        <p:spPr/>
        <p:txBody>
          <a:bodyPr/>
          <a:lstStyle/>
          <a:p>
            <a:r>
              <a:rPr kumimoji="1" lang="ja-JP" altLang="en-US" dirty="0"/>
              <a:t>⑩ 検討に用いたネットワーク</a:t>
            </a:r>
          </a:p>
        </p:txBody>
      </p:sp>
      <p:sp>
        <p:nvSpPr>
          <p:cNvPr id="3" name="コンテンツ プレースホルダー 2">
            <a:extLst>
              <a:ext uri="{FF2B5EF4-FFF2-40B4-BE49-F238E27FC236}">
                <a16:creationId xmlns:a16="http://schemas.microsoft.com/office/drawing/2014/main" id="{99D3C50E-5C1A-4092-92EB-B333F73A00CF}"/>
              </a:ext>
            </a:extLst>
          </p:cNvPr>
          <p:cNvSpPr>
            <a:spLocks noGrp="1"/>
          </p:cNvSpPr>
          <p:nvPr>
            <p:ph idx="1"/>
          </p:nvPr>
        </p:nvSpPr>
        <p:spPr/>
        <p:txBody>
          <a:bodyPr>
            <a:normAutofit/>
          </a:bodyPr>
          <a:lstStyle/>
          <a:p>
            <a:r>
              <a:rPr kumimoji="1" lang="ja-JP" altLang="en-US" sz="2400" dirty="0"/>
              <a:t>スマホで支援ツールが使えるようにするために軽量</a:t>
            </a:r>
            <a:r>
              <a:rPr kumimoji="1" lang="en-US" altLang="ja-JP" sz="2400" dirty="0"/>
              <a:t>CNN</a:t>
            </a:r>
            <a:r>
              <a:rPr kumimoji="1" lang="ja-JP" altLang="en-US" sz="2400" dirty="0"/>
              <a:t>で分類</a:t>
            </a:r>
            <a:endParaRPr lang="en-US" altLang="ja-JP" sz="2400" dirty="0"/>
          </a:p>
          <a:p>
            <a:pPr lvl="1"/>
            <a:r>
              <a:rPr kumimoji="1" lang="en-US" altLang="ja-JP" sz="2000" dirty="0"/>
              <a:t>InceptionV3</a:t>
            </a:r>
            <a:r>
              <a:rPr kumimoji="1" lang="ja-JP" altLang="en-US" sz="2000" dirty="0"/>
              <a:t>を</a:t>
            </a:r>
            <a:r>
              <a:rPr lang="ja-JP" altLang="en-US" sz="2000" dirty="0"/>
              <a:t>転移学習させた</a:t>
            </a:r>
            <a:r>
              <a:rPr kumimoji="1" lang="ja-JP" altLang="en-US" sz="2000" dirty="0"/>
              <a:t>モデル</a:t>
            </a:r>
          </a:p>
        </p:txBody>
      </p:sp>
      <p:sp>
        <p:nvSpPr>
          <p:cNvPr id="4" name="スライド番号プレースホルダー 3">
            <a:extLst>
              <a:ext uri="{FF2B5EF4-FFF2-40B4-BE49-F238E27FC236}">
                <a16:creationId xmlns:a16="http://schemas.microsoft.com/office/drawing/2014/main" id="{0958C953-ED02-4913-9FFD-00F2EDD470E0}"/>
              </a:ext>
            </a:extLst>
          </p:cNvPr>
          <p:cNvSpPr>
            <a:spLocks noGrp="1"/>
          </p:cNvSpPr>
          <p:nvPr>
            <p:ph type="sldNum" sz="quarter" idx="12"/>
          </p:nvPr>
        </p:nvSpPr>
        <p:spPr/>
        <p:txBody>
          <a:bodyPr/>
          <a:lstStyle/>
          <a:p>
            <a:fld id="{1C3EADBD-D120-4050-8C92-A8047C65C35B}"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49571BFC-361F-4982-94E3-D009A97D19B7}"/>
              </a:ext>
            </a:extLst>
          </p:cNvPr>
          <p:cNvSpPr/>
          <p:nvPr/>
        </p:nvSpPr>
        <p:spPr>
          <a:xfrm>
            <a:off x="8519745" y="2992902"/>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8D77A9A-8C1B-41A4-8C27-8FEDA33A6492}"/>
              </a:ext>
            </a:extLst>
          </p:cNvPr>
          <p:cNvSpPr/>
          <p:nvPr/>
        </p:nvSpPr>
        <p:spPr>
          <a:xfrm>
            <a:off x="161107" y="2463879"/>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EBB9966-6011-4151-A5AE-F0E962310774}"/>
              </a:ext>
            </a:extLst>
          </p:cNvPr>
          <p:cNvSpPr txBox="1"/>
          <p:nvPr/>
        </p:nvSpPr>
        <p:spPr>
          <a:xfrm>
            <a:off x="161107" y="2463879"/>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18" name="図 17">
            <a:extLst>
              <a:ext uri="{FF2B5EF4-FFF2-40B4-BE49-F238E27FC236}">
                <a16:creationId xmlns:a16="http://schemas.microsoft.com/office/drawing/2014/main" id="{120B31E9-FC20-4E73-8006-9CAEE473CD5F}"/>
              </a:ext>
            </a:extLst>
          </p:cNvPr>
          <p:cNvPicPr>
            <a:picLocks noChangeAspect="1"/>
          </p:cNvPicPr>
          <p:nvPr/>
        </p:nvPicPr>
        <p:blipFill>
          <a:blip r:embed="rId3"/>
          <a:stretch>
            <a:fillRect/>
          </a:stretch>
        </p:blipFill>
        <p:spPr>
          <a:xfrm>
            <a:off x="5497226" y="1616859"/>
            <a:ext cx="1390650" cy="800100"/>
          </a:xfrm>
          <a:prstGeom prst="rect">
            <a:avLst/>
          </a:prstGeom>
        </p:spPr>
      </p:pic>
      <p:pic>
        <p:nvPicPr>
          <p:cNvPr id="19" name="図 18">
            <a:extLst>
              <a:ext uri="{FF2B5EF4-FFF2-40B4-BE49-F238E27FC236}">
                <a16:creationId xmlns:a16="http://schemas.microsoft.com/office/drawing/2014/main" id="{389BDC4C-3EFB-43BD-890D-E90A39DD9749}"/>
              </a:ext>
            </a:extLst>
          </p:cNvPr>
          <p:cNvPicPr>
            <a:picLocks noChangeAspect="1"/>
          </p:cNvPicPr>
          <p:nvPr/>
        </p:nvPicPr>
        <p:blipFill>
          <a:blip r:embed="rId4"/>
          <a:stretch>
            <a:fillRect/>
          </a:stretch>
        </p:blipFill>
        <p:spPr>
          <a:xfrm>
            <a:off x="6817177" y="1683587"/>
            <a:ext cx="1657350" cy="609600"/>
          </a:xfrm>
          <a:prstGeom prst="rect">
            <a:avLst/>
          </a:prstGeom>
        </p:spPr>
      </p:pic>
      <p:sp>
        <p:nvSpPr>
          <p:cNvPr id="21" name="テキスト ボックス 20">
            <a:extLst>
              <a:ext uri="{FF2B5EF4-FFF2-40B4-BE49-F238E27FC236}">
                <a16:creationId xmlns:a16="http://schemas.microsoft.com/office/drawing/2014/main" id="{516C35FE-FE45-4C7A-B49A-14DA782263A1}"/>
              </a:ext>
            </a:extLst>
          </p:cNvPr>
          <p:cNvSpPr txBox="1"/>
          <p:nvPr/>
        </p:nvSpPr>
        <p:spPr>
          <a:xfrm>
            <a:off x="161107" y="3603524"/>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23" name="正方形/長方形 22">
            <a:extLst>
              <a:ext uri="{FF2B5EF4-FFF2-40B4-BE49-F238E27FC236}">
                <a16:creationId xmlns:a16="http://schemas.microsoft.com/office/drawing/2014/main" id="{ED8FE9D0-6983-4F8F-8173-1FD4621A68E1}"/>
              </a:ext>
            </a:extLst>
          </p:cNvPr>
          <p:cNvSpPr/>
          <p:nvPr/>
        </p:nvSpPr>
        <p:spPr>
          <a:xfrm>
            <a:off x="1089660" y="4401060"/>
            <a:ext cx="6408419" cy="14901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最終部分に対して</a:t>
            </a:r>
            <a:r>
              <a:rPr kumimoji="1" lang="ja-JP" altLang="en-US" b="1" dirty="0">
                <a:solidFill>
                  <a:schemeClr val="tx1"/>
                </a:solidFill>
              </a:rPr>
              <a:t>のみ</a:t>
            </a:r>
            <a:r>
              <a:rPr kumimoji="1" lang="ja-JP" altLang="en-US" dirty="0">
                <a:solidFill>
                  <a:schemeClr val="tx1"/>
                </a:solidFill>
              </a:rPr>
              <a:t>以下の処理を行った</a:t>
            </a:r>
            <a:endParaRPr kumimoji="1" lang="en-US" altLang="ja-JP" dirty="0">
              <a:solidFill>
                <a:schemeClr val="tx1"/>
              </a:solidFill>
            </a:endParaRPr>
          </a:p>
          <a:p>
            <a:pPr marL="342900" indent="-342900">
              <a:buFont typeface="+mj-lt"/>
              <a:buAutoNum type="arabicPeriod"/>
            </a:pPr>
            <a:r>
              <a:rPr kumimoji="1" lang="ja-JP" altLang="en-US" sz="1600" dirty="0">
                <a:solidFill>
                  <a:schemeClr val="tx1"/>
                </a:solidFill>
              </a:rPr>
              <a:t>出力層 </a:t>
            </a:r>
            <a:r>
              <a:rPr kumimoji="1" lang="en-US" altLang="ja-JP" sz="1600" dirty="0">
                <a:solidFill>
                  <a:schemeClr val="tx1"/>
                </a:solidFill>
              </a:rPr>
              <a:t>1001 -&gt; 8</a:t>
            </a:r>
          </a:p>
          <a:p>
            <a:pPr lvl="1"/>
            <a:r>
              <a:rPr kumimoji="1" lang="en-US" altLang="ja-JP" sz="1200" dirty="0">
                <a:solidFill>
                  <a:schemeClr val="tx1"/>
                </a:solidFill>
              </a:rPr>
              <a:t>※</a:t>
            </a:r>
            <a:r>
              <a:rPr kumimoji="1" lang="ja-JP" altLang="en-US" sz="1200" dirty="0">
                <a:solidFill>
                  <a:schemeClr val="tx1"/>
                </a:solidFill>
              </a:rPr>
              <a:t>元来</a:t>
            </a:r>
            <a:r>
              <a:rPr kumimoji="1" lang="en-US" altLang="ja-JP" sz="1200" dirty="0">
                <a:solidFill>
                  <a:schemeClr val="tx1"/>
                </a:solidFill>
              </a:rPr>
              <a:t>ImageNet</a:t>
            </a:r>
            <a:r>
              <a:rPr kumimoji="1" lang="ja-JP" altLang="en-US" sz="1200" dirty="0">
                <a:solidFill>
                  <a:schemeClr val="tx1"/>
                </a:solidFill>
              </a:rPr>
              <a:t>データセットの</a:t>
            </a:r>
            <a:r>
              <a:rPr kumimoji="1" lang="en-US" altLang="ja-JP" sz="1200" dirty="0">
                <a:solidFill>
                  <a:schemeClr val="tx1"/>
                </a:solidFill>
              </a:rPr>
              <a:t>1001</a:t>
            </a:r>
            <a:r>
              <a:rPr kumimoji="1" lang="ja-JP" altLang="en-US" sz="1200" dirty="0">
                <a:solidFill>
                  <a:schemeClr val="tx1"/>
                </a:solidFill>
              </a:rPr>
              <a:t>クラス分類用のネットワークのため</a:t>
            </a:r>
            <a:endParaRPr kumimoji="1" lang="en-US" altLang="ja-JP" sz="1000" dirty="0">
              <a:solidFill>
                <a:schemeClr val="tx1"/>
              </a:solidFill>
            </a:endParaRPr>
          </a:p>
          <a:p>
            <a:pPr lvl="1"/>
            <a:endParaRPr kumimoji="1" lang="en-US" altLang="ja-JP" sz="1050" dirty="0">
              <a:solidFill>
                <a:schemeClr val="tx1"/>
              </a:solidFill>
            </a:endParaRPr>
          </a:p>
          <a:p>
            <a:pPr marL="342900" indent="-342900">
              <a:buFont typeface="+mj-lt"/>
              <a:buAutoNum type="arabicPeriod"/>
            </a:pPr>
            <a:r>
              <a:rPr kumimoji="1" lang="en-US" altLang="ja-JP" sz="1600" dirty="0">
                <a:solidFill>
                  <a:schemeClr val="tx1"/>
                </a:solidFill>
              </a:rPr>
              <a:t>FC</a:t>
            </a:r>
            <a:r>
              <a:rPr kumimoji="1" lang="ja-JP" altLang="en-US" sz="1600" dirty="0">
                <a:solidFill>
                  <a:schemeClr val="tx1"/>
                </a:solidFill>
              </a:rPr>
              <a:t>層の重みを作成した折り紙画像データ</a:t>
            </a:r>
            <a:r>
              <a:rPr kumimoji="1" lang="en-US" altLang="ja-JP" sz="1600" dirty="0">
                <a:solidFill>
                  <a:schemeClr val="tx1"/>
                </a:solidFill>
              </a:rPr>
              <a:t>7680</a:t>
            </a:r>
            <a:r>
              <a:rPr kumimoji="1" lang="ja-JP" altLang="en-US" sz="1600" dirty="0">
                <a:solidFill>
                  <a:schemeClr val="tx1"/>
                </a:solidFill>
              </a:rPr>
              <a:t>枚によって最適化</a:t>
            </a:r>
            <a:endParaRPr kumimoji="1" lang="en-US" altLang="ja-JP" dirty="0">
              <a:solidFill>
                <a:schemeClr val="tx1"/>
              </a:solidFill>
            </a:endParaRPr>
          </a:p>
        </p:txBody>
      </p:sp>
      <p:cxnSp>
        <p:nvCxnSpPr>
          <p:cNvPr id="25" name="コネクタ: カギ線 24">
            <a:extLst>
              <a:ext uri="{FF2B5EF4-FFF2-40B4-BE49-F238E27FC236}">
                <a16:creationId xmlns:a16="http://schemas.microsoft.com/office/drawing/2014/main" id="{D396D18F-70FD-41A8-9CC9-591C8D1A8BE2}"/>
              </a:ext>
            </a:extLst>
          </p:cNvPr>
          <p:cNvCxnSpPr>
            <a:cxnSpLocks/>
            <a:stCxn id="23" idx="3"/>
            <a:endCxn id="7" idx="2"/>
          </p:cNvCxnSpPr>
          <p:nvPr/>
        </p:nvCxnSpPr>
        <p:spPr>
          <a:xfrm flipV="1">
            <a:off x="7498079" y="3329940"/>
            <a:ext cx="1244894" cy="1816196"/>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62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lang="ja-JP" altLang="en-US" sz="4000" dirty="0"/>
              <a:t>性能評価実験</a:t>
            </a:r>
            <a:endParaRPr kumimoji="1" lang="ja-JP" altLang="en-US" sz="4000" dirty="0"/>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r>
              <a:rPr kumimoji="1" lang="ja-JP" altLang="en-US" dirty="0"/>
              <a:t>どのくらいの精度で分類できたのか</a:t>
            </a:r>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15</a:t>
            </a:fld>
            <a:endParaRPr kumimoji="1" lang="ja-JP" altLang="en-US"/>
          </a:p>
        </p:txBody>
      </p:sp>
    </p:spTree>
    <p:extLst>
      <p:ext uri="{BB962C8B-B14F-4D97-AF65-F5344CB8AC3E}">
        <p14:creationId xmlns:p14="http://schemas.microsoft.com/office/powerpoint/2010/main" val="354769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A24-AE85-4C00-9BBD-45C4D9CAF6F2}"/>
              </a:ext>
            </a:extLst>
          </p:cNvPr>
          <p:cNvSpPr>
            <a:spLocks noGrp="1"/>
          </p:cNvSpPr>
          <p:nvPr>
            <p:ph type="title"/>
          </p:nvPr>
        </p:nvSpPr>
        <p:spPr/>
        <p:txBody>
          <a:bodyPr/>
          <a:lstStyle/>
          <a:p>
            <a:r>
              <a:rPr kumimoji="1" lang="ja-JP" altLang="en-US" dirty="0"/>
              <a:t>⑪ 実験条件</a:t>
            </a:r>
          </a:p>
        </p:txBody>
      </p:sp>
      <p:sp>
        <p:nvSpPr>
          <p:cNvPr id="3" name="コンテンツ プレースホルダー 2">
            <a:extLst>
              <a:ext uri="{FF2B5EF4-FFF2-40B4-BE49-F238E27FC236}">
                <a16:creationId xmlns:a16="http://schemas.microsoft.com/office/drawing/2014/main" id="{F4AE70BC-2703-4E9F-9980-096B7DC1A980}"/>
              </a:ext>
            </a:extLst>
          </p:cNvPr>
          <p:cNvSpPr>
            <a:spLocks noGrp="1"/>
          </p:cNvSpPr>
          <p:nvPr>
            <p:ph idx="1"/>
          </p:nvPr>
        </p:nvSpPr>
        <p:spPr/>
        <p:txBody>
          <a:bodyPr/>
          <a:lstStyle/>
          <a:p>
            <a:r>
              <a:rPr kumimoji="1" lang="ja-JP" altLang="en-US" dirty="0"/>
              <a:t>学習データ，検証データ，評価データ</a:t>
            </a:r>
            <a:endParaRPr kumimoji="1" lang="en-US" altLang="ja-JP" dirty="0"/>
          </a:p>
          <a:p>
            <a:r>
              <a:rPr lang="ja-JP" altLang="en-US" dirty="0"/>
              <a:t>学習パラメータ</a:t>
            </a:r>
            <a:endParaRPr lang="en-US" altLang="ja-JP" dirty="0"/>
          </a:p>
          <a:p>
            <a:pPr lvl="1"/>
            <a:r>
              <a:rPr lang="ja-JP" altLang="en-US" dirty="0"/>
              <a:t>バッチサイズ</a:t>
            </a:r>
            <a:r>
              <a:rPr lang="en-US" altLang="ja-JP" dirty="0"/>
              <a:t>: 100</a:t>
            </a:r>
          </a:p>
          <a:p>
            <a:pPr lvl="1"/>
            <a:r>
              <a:rPr lang="ja-JP" altLang="en-US" dirty="0"/>
              <a:t>学習ステップ数</a:t>
            </a:r>
            <a:r>
              <a:rPr lang="en-US" altLang="ja-JP" dirty="0"/>
              <a:t>: 4000</a:t>
            </a:r>
          </a:p>
          <a:p>
            <a:pPr lvl="1"/>
            <a:r>
              <a:rPr lang="en-US" altLang="ja-JP" dirty="0"/>
              <a:t>Learning</a:t>
            </a:r>
            <a:r>
              <a:rPr lang="ja-JP" altLang="en-US" dirty="0"/>
              <a:t> </a:t>
            </a:r>
            <a:r>
              <a:rPr lang="en-US" altLang="ja-JP" dirty="0"/>
              <a:t>rate: 0.01</a:t>
            </a:r>
            <a:endParaRPr kumimoji="1" lang="en-US" altLang="ja-JP" dirty="0"/>
          </a:p>
          <a:p>
            <a:r>
              <a:rPr kumimoji="1" lang="en-US" altLang="ja-JP" dirty="0"/>
              <a:t>Data</a:t>
            </a:r>
            <a:r>
              <a:rPr kumimoji="1" lang="ja-JP" altLang="en-US" dirty="0"/>
              <a:t> </a:t>
            </a:r>
            <a:r>
              <a:rPr kumimoji="1" lang="en-US" altLang="ja-JP" dirty="0"/>
              <a:t>Augmentation</a:t>
            </a:r>
            <a:endParaRPr lang="en-US" altLang="ja-JP" dirty="0"/>
          </a:p>
          <a:p>
            <a:pPr lvl="1"/>
            <a:r>
              <a:rPr kumimoji="1" lang="ja-JP" altLang="en-US" dirty="0"/>
              <a:t>ランダムクロップ</a:t>
            </a:r>
            <a:endParaRPr kumimoji="1" lang="en-US" altLang="ja-JP" dirty="0"/>
          </a:p>
          <a:p>
            <a:pPr lvl="1"/>
            <a:r>
              <a:rPr lang="ja-JP" altLang="en-US" dirty="0"/>
              <a:t>左右反転</a:t>
            </a:r>
            <a:endParaRPr lang="en-US" altLang="ja-JP" dirty="0"/>
          </a:p>
          <a:p>
            <a:pPr lvl="1"/>
            <a:r>
              <a:rPr lang="ja-JP" altLang="en-US" dirty="0"/>
              <a:t>明度調節</a:t>
            </a:r>
            <a:endParaRPr kumimoji="1" lang="en-US" altLang="ja-JP" dirty="0"/>
          </a:p>
        </p:txBody>
      </p:sp>
      <p:sp>
        <p:nvSpPr>
          <p:cNvPr id="4" name="スライド番号プレースホルダー 3">
            <a:extLst>
              <a:ext uri="{FF2B5EF4-FFF2-40B4-BE49-F238E27FC236}">
                <a16:creationId xmlns:a16="http://schemas.microsoft.com/office/drawing/2014/main" id="{1B2CC925-DA7D-43E4-887E-8A896473584B}"/>
              </a:ext>
            </a:extLst>
          </p:cNvPr>
          <p:cNvSpPr>
            <a:spLocks noGrp="1"/>
          </p:cNvSpPr>
          <p:nvPr>
            <p:ph type="sldNum" sz="quarter" idx="12"/>
          </p:nvPr>
        </p:nvSpPr>
        <p:spPr/>
        <p:txBody>
          <a:bodyPr/>
          <a:lstStyle/>
          <a:p>
            <a:fld id="{1C3EADBD-D120-4050-8C92-A8047C65C35B}" type="slidenum">
              <a:rPr kumimoji="1" lang="ja-JP" altLang="en-US" smtClean="0"/>
              <a:t>16</a:t>
            </a:fld>
            <a:endParaRPr kumimoji="1" lang="ja-JP" altLang="en-US"/>
          </a:p>
        </p:txBody>
      </p:sp>
    </p:spTree>
    <p:extLst>
      <p:ext uri="{BB962C8B-B14F-4D97-AF65-F5344CB8AC3E}">
        <p14:creationId xmlns:p14="http://schemas.microsoft.com/office/powerpoint/2010/main" val="131635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B16218-8B15-4929-8E59-E1A2EA16C518}"/>
              </a:ext>
            </a:extLst>
          </p:cNvPr>
          <p:cNvSpPr>
            <a:spLocks noGrp="1"/>
          </p:cNvSpPr>
          <p:nvPr>
            <p:ph type="title"/>
          </p:nvPr>
        </p:nvSpPr>
        <p:spPr/>
        <p:txBody>
          <a:bodyPr/>
          <a:lstStyle/>
          <a:p>
            <a:r>
              <a:rPr kumimoji="1" lang="ja-JP" altLang="en-US" dirty="0"/>
              <a:t>⑫ 実験結果</a:t>
            </a:r>
          </a:p>
        </p:txBody>
      </p:sp>
      <p:sp>
        <p:nvSpPr>
          <p:cNvPr id="3" name="コンテンツ プレースホルダー 2">
            <a:extLst>
              <a:ext uri="{FF2B5EF4-FFF2-40B4-BE49-F238E27FC236}">
                <a16:creationId xmlns:a16="http://schemas.microsoft.com/office/drawing/2014/main" id="{A4BD715E-0034-4DD1-9A3C-FA3415E8E09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E581E7B-8E7A-4889-BC59-36FCFC80E2DE}"/>
              </a:ext>
            </a:extLst>
          </p:cNvPr>
          <p:cNvSpPr>
            <a:spLocks noGrp="1"/>
          </p:cNvSpPr>
          <p:nvPr>
            <p:ph type="sldNum" sz="quarter" idx="12"/>
          </p:nvPr>
        </p:nvSpPr>
        <p:spPr/>
        <p:txBody>
          <a:bodyPr/>
          <a:lstStyle/>
          <a:p>
            <a:fld id="{1C3EADBD-D120-4050-8C92-A8047C65C35B}" type="slidenum">
              <a:rPr kumimoji="1" lang="ja-JP" altLang="en-US" smtClean="0"/>
              <a:t>17</a:t>
            </a:fld>
            <a:endParaRPr kumimoji="1" lang="ja-JP" altLang="en-US"/>
          </a:p>
        </p:txBody>
      </p:sp>
    </p:spTree>
    <p:extLst>
      <p:ext uri="{BB962C8B-B14F-4D97-AF65-F5344CB8AC3E}">
        <p14:creationId xmlns:p14="http://schemas.microsoft.com/office/powerpoint/2010/main" val="76873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kumimoji="1" lang="ja-JP" altLang="en-US" sz="4000" dirty="0"/>
              <a:t>背景</a:t>
            </a:r>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2</a:t>
            </a:fld>
            <a:endParaRPr kumimoji="1" lang="ja-JP" altLang="en-US"/>
          </a:p>
        </p:txBody>
      </p:sp>
    </p:spTree>
    <p:extLst>
      <p:ext uri="{BB962C8B-B14F-4D97-AF65-F5344CB8AC3E}">
        <p14:creationId xmlns:p14="http://schemas.microsoft.com/office/powerpoint/2010/main" val="173538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42974-358F-4252-8319-0A8DCCCECD1D}"/>
              </a:ext>
            </a:extLst>
          </p:cNvPr>
          <p:cNvSpPr>
            <a:spLocks noGrp="1"/>
          </p:cNvSpPr>
          <p:nvPr>
            <p:ph type="title"/>
          </p:nvPr>
        </p:nvSpPr>
        <p:spPr/>
        <p:txBody>
          <a:bodyPr/>
          <a:lstStyle/>
          <a:p>
            <a:r>
              <a:rPr kumimoji="1" lang="ja-JP" altLang="en-US" dirty="0"/>
              <a:t>① 折り紙という文化</a:t>
            </a:r>
          </a:p>
        </p:txBody>
      </p:sp>
      <p:sp>
        <p:nvSpPr>
          <p:cNvPr id="3" name="コンテンツ プレースホルダー 2">
            <a:extLst>
              <a:ext uri="{FF2B5EF4-FFF2-40B4-BE49-F238E27FC236}">
                <a16:creationId xmlns:a16="http://schemas.microsoft.com/office/drawing/2014/main" id="{C65F2CD3-60DF-4333-8932-16F9747725DB}"/>
              </a:ext>
            </a:extLst>
          </p:cNvPr>
          <p:cNvSpPr>
            <a:spLocks noGrp="1"/>
          </p:cNvSpPr>
          <p:nvPr>
            <p:ph idx="1"/>
          </p:nvPr>
        </p:nvSpPr>
        <p:spPr>
          <a:xfrm>
            <a:off x="487680" y="1039187"/>
            <a:ext cx="8177347" cy="5161307"/>
          </a:xfrm>
        </p:spPr>
        <p:txBody>
          <a:bodyPr>
            <a:normAutofit/>
          </a:bodyPr>
          <a:lstStyle/>
          <a:p>
            <a:r>
              <a:rPr kumimoji="1" lang="ja-JP" altLang="en-US" sz="2400" dirty="0"/>
              <a:t>折り紙の歴史は長く，現代でも娯楽や祈願などで登場する</a:t>
            </a:r>
          </a:p>
        </p:txBody>
      </p:sp>
      <p:sp>
        <p:nvSpPr>
          <p:cNvPr id="4" name="スライド番号プレースホルダー 3">
            <a:extLst>
              <a:ext uri="{FF2B5EF4-FFF2-40B4-BE49-F238E27FC236}">
                <a16:creationId xmlns:a16="http://schemas.microsoft.com/office/drawing/2014/main" id="{F7054A03-D1D6-4DDC-A66D-69D54300F61B}"/>
              </a:ext>
            </a:extLst>
          </p:cNvPr>
          <p:cNvSpPr>
            <a:spLocks noGrp="1"/>
          </p:cNvSpPr>
          <p:nvPr>
            <p:ph type="sldNum" sz="quarter" idx="12"/>
          </p:nvPr>
        </p:nvSpPr>
        <p:spPr/>
        <p:txBody>
          <a:bodyPr/>
          <a:lstStyle/>
          <a:p>
            <a:fld id="{1C3EADBD-D120-4050-8C92-A8047C65C35B}" type="slidenum">
              <a:rPr kumimoji="1" lang="ja-JP" altLang="en-US" smtClean="0"/>
              <a:t>3</a:t>
            </a:fld>
            <a:endParaRPr kumimoji="1" lang="ja-JP" altLang="en-US"/>
          </a:p>
        </p:txBody>
      </p:sp>
      <p:pic>
        <p:nvPicPr>
          <p:cNvPr id="7" name="図 6">
            <a:extLst>
              <a:ext uri="{FF2B5EF4-FFF2-40B4-BE49-F238E27FC236}">
                <a16:creationId xmlns:a16="http://schemas.microsoft.com/office/drawing/2014/main" id="{E061BF18-8089-4D4C-874E-13124F963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47" y="1581595"/>
            <a:ext cx="3819536" cy="2024354"/>
          </a:xfrm>
          <a:prstGeom prst="rect">
            <a:avLst/>
          </a:prstGeom>
        </p:spPr>
      </p:pic>
      <p:sp>
        <p:nvSpPr>
          <p:cNvPr id="8" name="テキスト ボックス 7">
            <a:extLst>
              <a:ext uri="{FF2B5EF4-FFF2-40B4-BE49-F238E27FC236}">
                <a16:creationId xmlns:a16="http://schemas.microsoft.com/office/drawing/2014/main" id="{25D33B3E-1D92-4B86-A918-A82EC6067CC5}"/>
              </a:ext>
            </a:extLst>
          </p:cNvPr>
          <p:cNvSpPr txBox="1"/>
          <p:nvPr/>
        </p:nvSpPr>
        <p:spPr>
          <a:xfrm>
            <a:off x="578643" y="3602095"/>
            <a:ext cx="4124091" cy="523220"/>
          </a:xfrm>
          <a:prstGeom prst="rect">
            <a:avLst/>
          </a:prstGeom>
          <a:noFill/>
        </p:spPr>
        <p:txBody>
          <a:bodyPr wrap="square" rtlCol="0">
            <a:spAutoFit/>
          </a:bodyPr>
          <a:lstStyle/>
          <a:p>
            <a:r>
              <a:rPr kumimoji="1" lang="ja-JP" altLang="en-US" sz="1400" dirty="0"/>
              <a:t>日本初の折り紙の教科書とされる</a:t>
            </a:r>
            <a:r>
              <a:rPr lang="ja-JP" altLang="en-US" sz="1400" dirty="0"/>
              <a:t>秘</a:t>
            </a:r>
            <a:r>
              <a:rPr lang="zh-TW" altLang="en-US" sz="1400" dirty="0"/>
              <a:t>傅</a:t>
            </a:r>
            <a:r>
              <a:rPr lang="ja-JP" altLang="en-US" sz="1400" dirty="0"/>
              <a:t>千羽鶴折形</a:t>
            </a:r>
            <a:endParaRPr lang="en-US" altLang="ja-JP" sz="1400" dirty="0"/>
          </a:p>
          <a:p>
            <a:pPr algn="ctr"/>
            <a:r>
              <a:rPr lang="en-US" altLang="ja-JP" sz="1400" dirty="0"/>
              <a:t>1797</a:t>
            </a:r>
            <a:r>
              <a:rPr lang="ja-JP" altLang="en-US" sz="1400" dirty="0"/>
              <a:t>年（寛永</a:t>
            </a:r>
            <a:r>
              <a:rPr lang="en-US" altLang="ja-JP" sz="1400" dirty="0"/>
              <a:t>9</a:t>
            </a:r>
            <a:r>
              <a:rPr lang="ja-JP" altLang="en-US" sz="1400" dirty="0"/>
              <a:t>年）</a:t>
            </a:r>
            <a:endParaRPr lang="en-US" altLang="ja-JP" sz="1400" dirty="0"/>
          </a:p>
        </p:txBody>
      </p:sp>
      <p:pic>
        <p:nvPicPr>
          <p:cNvPr id="12" name="図 11">
            <a:extLst>
              <a:ext uri="{FF2B5EF4-FFF2-40B4-BE49-F238E27FC236}">
                <a16:creationId xmlns:a16="http://schemas.microsoft.com/office/drawing/2014/main" id="{6399CDC1-4E8F-4431-8448-0D682B15B19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624330" y="2127744"/>
            <a:ext cx="1503268" cy="1440508"/>
          </a:xfrm>
          <a:prstGeom prst="rect">
            <a:avLst/>
          </a:prstGeom>
        </p:spPr>
      </p:pic>
      <p:pic>
        <p:nvPicPr>
          <p:cNvPr id="10" name="図 9">
            <a:extLst>
              <a:ext uri="{FF2B5EF4-FFF2-40B4-BE49-F238E27FC236}">
                <a16:creationId xmlns:a16="http://schemas.microsoft.com/office/drawing/2014/main" id="{873DE3AB-DE38-44FF-86DA-60D023C8C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834" y="1513176"/>
            <a:ext cx="1744984" cy="2131278"/>
          </a:xfrm>
          <a:prstGeom prst="rect">
            <a:avLst/>
          </a:prstGeom>
        </p:spPr>
      </p:pic>
      <p:sp>
        <p:nvSpPr>
          <p:cNvPr id="13" name="テキスト ボックス 12">
            <a:extLst>
              <a:ext uri="{FF2B5EF4-FFF2-40B4-BE49-F238E27FC236}">
                <a16:creationId xmlns:a16="http://schemas.microsoft.com/office/drawing/2014/main" id="{2D752CDC-6A35-4731-A7F1-490E9044BD7D}"/>
              </a:ext>
            </a:extLst>
          </p:cNvPr>
          <p:cNvSpPr txBox="1"/>
          <p:nvPr/>
        </p:nvSpPr>
        <p:spPr>
          <a:xfrm>
            <a:off x="5667242" y="3556332"/>
            <a:ext cx="3175855" cy="523220"/>
          </a:xfrm>
          <a:prstGeom prst="rect">
            <a:avLst/>
          </a:prstGeom>
          <a:noFill/>
        </p:spPr>
        <p:txBody>
          <a:bodyPr wrap="square" rtlCol="0">
            <a:spAutoFit/>
          </a:bodyPr>
          <a:lstStyle/>
          <a:p>
            <a:pPr algn="ctr"/>
            <a:r>
              <a:rPr kumimoji="1" lang="ja-JP" altLang="en-US" sz="1400" dirty="0"/>
              <a:t>世代間のコミュニケーションツールとして</a:t>
            </a:r>
            <a:endParaRPr kumimoji="1" lang="en-US" altLang="ja-JP" sz="1400" dirty="0"/>
          </a:p>
          <a:p>
            <a:pPr algn="ctr"/>
            <a:r>
              <a:rPr kumimoji="1" lang="ja-JP" altLang="en-US" sz="1400" dirty="0"/>
              <a:t>発揮する折り紙</a:t>
            </a:r>
            <a:endParaRPr lang="en-US" altLang="ja-JP" sz="1400" dirty="0"/>
          </a:p>
        </p:txBody>
      </p:sp>
      <p:pic>
        <p:nvPicPr>
          <p:cNvPr id="15" name="図 14">
            <a:extLst>
              <a:ext uri="{FF2B5EF4-FFF2-40B4-BE49-F238E27FC236}">
                <a16:creationId xmlns:a16="http://schemas.microsoft.com/office/drawing/2014/main" id="{E8518282-2A30-4FEF-81DF-73345A7C9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6428" y="3496804"/>
            <a:ext cx="2146094" cy="2534040"/>
          </a:xfrm>
          <a:prstGeom prst="rect">
            <a:avLst/>
          </a:prstGeom>
        </p:spPr>
      </p:pic>
      <p:pic>
        <p:nvPicPr>
          <p:cNvPr id="17" name="図 16">
            <a:extLst>
              <a:ext uri="{FF2B5EF4-FFF2-40B4-BE49-F238E27FC236}">
                <a16:creationId xmlns:a16="http://schemas.microsoft.com/office/drawing/2014/main" id="{4D6BCECE-48F2-47DA-A054-D6B745741C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018" y="4025665"/>
            <a:ext cx="1312649" cy="1960197"/>
          </a:xfrm>
          <a:prstGeom prst="rect">
            <a:avLst/>
          </a:prstGeom>
        </p:spPr>
      </p:pic>
      <p:sp>
        <p:nvSpPr>
          <p:cNvPr id="18" name="テキスト ボックス 17">
            <a:extLst>
              <a:ext uri="{FF2B5EF4-FFF2-40B4-BE49-F238E27FC236}">
                <a16:creationId xmlns:a16="http://schemas.microsoft.com/office/drawing/2014/main" id="{05AA56E1-E150-46EB-A4D8-CC8F3EC9236C}"/>
              </a:ext>
            </a:extLst>
          </p:cNvPr>
          <p:cNvSpPr txBox="1"/>
          <p:nvPr/>
        </p:nvSpPr>
        <p:spPr>
          <a:xfrm>
            <a:off x="3157130" y="5978031"/>
            <a:ext cx="3175855" cy="307777"/>
          </a:xfrm>
          <a:prstGeom prst="rect">
            <a:avLst/>
          </a:prstGeom>
          <a:noFill/>
        </p:spPr>
        <p:txBody>
          <a:bodyPr wrap="square" rtlCol="0">
            <a:spAutoFit/>
          </a:bodyPr>
          <a:lstStyle/>
          <a:p>
            <a:pPr algn="ctr"/>
            <a:r>
              <a:rPr kumimoji="1" lang="ja-JP" altLang="en-US" sz="1400" dirty="0"/>
              <a:t>見舞い品として登場する折り紙</a:t>
            </a:r>
            <a:endParaRPr lang="en-US" altLang="ja-JP" sz="1400" dirty="0"/>
          </a:p>
        </p:txBody>
      </p:sp>
    </p:spTree>
    <p:extLst>
      <p:ext uri="{BB962C8B-B14F-4D97-AF65-F5344CB8AC3E}">
        <p14:creationId xmlns:p14="http://schemas.microsoft.com/office/powerpoint/2010/main" val="174983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A91CB5-1D92-4CBE-9D02-70FD7190E4E2}"/>
              </a:ext>
            </a:extLst>
          </p:cNvPr>
          <p:cNvSpPr>
            <a:spLocks noGrp="1"/>
          </p:cNvSpPr>
          <p:nvPr>
            <p:ph type="title"/>
          </p:nvPr>
        </p:nvSpPr>
        <p:spPr/>
        <p:txBody>
          <a:bodyPr/>
          <a:lstStyle/>
          <a:p>
            <a:r>
              <a:rPr lang="ja-JP" altLang="en-US" dirty="0"/>
              <a:t>② 折り紙の学び方</a:t>
            </a:r>
            <a:endParaRPr kumimoji="1" lang="ja-JP" altLang="en-US" dirty="0"/>
          </a:p>
        </p:txBody>
      </p:sp>
      <p:sp>
        <p:nvSpPr>
          <p:cNvPr id="3" name="コンテンツ プレースホルダー 2">
            <a:extLst>
              <a:ext uri="{FF2B5EF4-FFF2-40B4-BE49-F238E27FC236}">
                <a16:creationId xmlns:a16="http://schemas.microsoft.com/office/drawing/2014/main" id="{3E2FB9F9-AAD7-4987-90FB-E8C493B25B8D}"/>
              </a:ext>
            </a:extLst>
          </p:cNvPr>
          <p:cNvSpPr>
            <a:spLocks noGrp="1"/>
          </p:cNvSpPr>
          <p:nvPr>
            <p:ph idx="1"/>
          </p:nvPr>
        </p:nvSpPr>
        <p:spPr/>
        <p:txBody>
          <a:bodyPr>
            <a:normAutofit/>
          </a:bodyPr>
          <a:lstStyle/>
          <a:p>
            <a:r>
              <a:rPr kumimoji="1" lang="ja-JP" altLang="en-US" sz="2400" dirty="0"/>
              <a:t>折り紙の学び方として，様々な手段が存在する</a:t>
            </a:r>
          </a:p>
        </p:txBody>
      </p:sp>
      <p:sp>
        <p:nvSpPr>
          <p:cNvPr id="4" name="スライド番号プレースホルダー 3">
            <a:extLst>
              <a:ext uri="{FF2B5EF4-FFF2-40B4-BE49-F238E27FC236}">
                <a16:creationId xmlns:a16="http://schemas.microsoft.com/office/drawing/2014/main" id="{B6387F92-A6C2-41AC-BAE8-2152ADBAD56D}"/>
              </a:ext>
            </a:extLst>
          </p:cNvPr>
          <p:cNvSpPr>
            <a:spLocks noGrp="1"/>
          </p:cNvSpPr>
          <p:nvPr>
            <p:ph type="sldNum" sz="quarter" idx="12"/>
          </p:nvPr>
        </p:nvSpPr>
        <p:spPr/>
        <p:txBody>
          <a:bodyPr/>
          <a:lstStyle/>
          <a:p>
            <a:fld id="{1C3EADBD-D120-4050-8C92-A8047C65C35B}" type="slidenum">
              <a:rPr kumimoji="1" lang="ja-JP" altLang="en-US" smtClean="0"/>
              <a:t>4</a:t>
            </a:fld>
            <a:endParaRPr kumimoji="1" lang="ja-JP" altLang="en-US"/>
          </a:p>
        </p:txBody>
      </p:sp>
      <p:graphicFrame>
        <p:nvGraphicFramePr>
          <p:cNvPr id="5" name="表 4">
            <a:extLst>
              <a:ext uri="{FF2B5EF4-FFF2-40B4-BE49-F238E27FC236}">
                <a16:creationId xmlns:a16="http://schemas.microsoft.com/office/drawing/2014/main" id="{954A3859-6251-4B50-AF08-82D4F35D66F9}"/>
              </a:ext>
            </a:extLst>
          </p:cNvPr>
          <p:cNvGraphicFramePr>
            <a:graphicFrameLocks noGrp="1"/>
          </p:cNvGraphicFramePr>
          <p:nvPr>
            <p:extLst>
              <p:ext uri="{D42A27DB-BD31-4B8C-83A1-F6EECF244321}">
                <p14:modId xmlns:p14="http://schemas.microsoft.com/office/powerpoint/2010/main" val="94069260"/>
              </p:ext>
            </p:extLst>
          </p:nvPr>
        </p:nvGraphicFramePr>
        <p:xfrm>
          <a:off x="244858" y="3700691"/>
          <a:ext cx="8521069" cy="1486878"/>
        </p:xfrm>
        <a:graphic>
          <a:graphicData uri="http://schemas.openxmlformats.org/drawingml/2006/table">
            <a:tbl>
              <a:tblPr firstRow="1" bandRow="1">
                <a:tableStyleId>{5C22544A-7EE6-4342-B048-85BDC9FD1C3A}</a:tableStyleId>
              </a:tblPr>
              <a:tblGrid>
                <a:gridCol w="1689446">
                  <a:extLst>
                    <a:ext uri="{9D8B030D-6E8A-4147-A177-3AD203B41FA5}">
                      <a16:colId xmlns:a16="http://schemas.microsoft.com/office/drawing/2014/main" val="1018774153"/>
                    </a:ext>
                  </a:extLst>
                </a:gridCol>
                <a:gridCol w="2268416">
                  <a:extLst>
                    <a:ext uri="{9D8B030D-6E8A-4147-A177-3AD203B41FA5}">
                      <a16:colId xmlns:a16="http://schemas.microsoft.com/office/drawing/2014/main" val="686506466"/>
                    </a:ext>
                  </a:extLst>
                </a:gridCol>
                <a:gridCol w="2189288">
                  <a:extLst>
                    <a:ext uri="{9D8B030D-6E8A-4147-A177-3AD203B41FA5}">
                      <a16:colId xmlns:a16="http://schemas.microsoft.com/office/drawing/2014/main" val="850229763"/>
                    </a:ext>
                  </a:extLst>
                </a:gridCol>
                <a:gridCol w="2373919">
                  <a:extLst>
                    <a:ext uri="{9D8B030D-6E8A-4147-A177-3AD203B41FA5}">
                      <a16:colId xmlns:a16="http://schemas.microsoft.com/office/drawing/2014/main" val="3670082889"/>
                    </a:ext>
                  </a:extLst>
                </a:gridCol>
              </a:tblGrid>
              <a:tr h="495626">
                <a:tc>
                  <a:txBody>
                    <a:bodyPr/>
                    <a:lstStyle/>
                    <a:p>
                      <a:pPr algn="ctr"/>
                      <a:endParaRPr kumimoji="1" lang="ja-JP" altLang="en-US" dirty="0"/>
                    </a:p>
                  </a:txBody>
                  <a:tcPr anchor="ctr">
                    <a:noFill/>
                  </a:tcPr>
                </a:tc>
                <a:tc>
                  <a:txBody>
                    <a:bodyPr/>
                    <a:lstStyle/>
                    <a:p>
                      <a:pPr algn="ctr"/>
                      <a:r>
                        <a:rPr kumimoji="1" lang="ja-JP" altLang="en-US" dirty="0"/>
                        <a:t>人から人へ</a:t>
                      </a:r>
                    </a:p>
                  </a:txBody>
                  <a:tcPr anchor="ctr"/>
                </a:tc>
                <a:tc>
                  <a:txBody>
                    <a:bodyPr/>
                    <a:lstStyle/>
                    <a:p>
                      <a:pPr algn="ctr"/>
                      <a:r>
                        <a:rPr kumimoji="1" lang="ja-JP" altLang="en-US" dirty="0"/>
                        <a:t>教科書</a:t>
                      </a:r>
                    </a:p>
                  </a:txBody>
                  <a:tcPr anchor="ctr"/>
                </a:tc>
                <a:tc>
                  <a:txBody>
                    <a:bodyPr/>
                    <a:lstStyle/>
                    <a:p>
                      <a:pPr algn="ctr"/>
                      <a:r>
                        <a:rPr kumimoji="1" lang="ja-JP" altLang="en-US" dirty="0"/>
                        <a:t>動画</a:t>
                      </a:r>
                    </a:p>
                  </a:txBody>
                  <a:tcPr anchor="ctr"/>
                </a:tc>
                <a:extLst>
                  <a:ext uri="{0D108BD9-81ED-4DB2-BD59-A6C34878D82A}">
                    <a16:rowId xmlns:a16="http://schemas.microsoft.com/office/drawing/2014/main" val="3825988888"/>
                  </a:ext>
                </a:extLst>
              </a:tr>
              <a:tr h="495626">
                <a:tc>
                  <a:txBody>
                    <a:bodyPr/>
                    <a:lstStyle/>
                    <a:p>
                      <a:pPr algn="ctr"/>
                      <a:r>
                        <a:rPr kumimoji="1" lang="ja-JP" altLang="en-US" dirty="0">
                          <a:solidFill>
                            <a:schemeClr val="bg1">
                              <a:lumMod val="95000"/>
                            </a:schemeClr>
                          </a:solidFill>
                        </a:rPr>
                        <a:t>人手</a:t>
                      </a:r>
                    </a:p>
                  </a:txBody>
                  <a:tcPr anchor="ctr">
                    <a:solidFill>
                      <a:schemeClr val="accent2"/>
                    </a:solidFill>
                  </a:tcPr>
                </a:tc>
                <a:tc>
                  <a:txBody>
                    <a:bodyPr/>
                    <a:lstStyle/>
                    <a:p>
                      <a:pPr algn="ctr"/>
                      <a:r>
                        <a:rPr kumimoji="1" lang="ja-JP" altLang="en-US" dirty="0"/>
                        <a:t>    必要</a:t>
                      </a:r>
                    </a:p>
                  </a:txBody>
                  <a:tcPr anchor="ctr">
                    <a:solidFill>
                      <a:schemeClr val="bg2"/>
                    </a:solidFill>
                  </a:tcPr>
                </a:tc>
                <a:tc>
                  <a:txBody>
                    <a:bodyPr/>
                    <a:lstStyle/>
                    <a:p>
                      <a:pPr algn="ctr"/>
                      <a:r>
                        <a:rPr kumimoji="1" lang="ja-JP" altLang="en-US" dirty="0"/>
                        <a:t>    不要</a:t>
                      </a:r>
                    </a:p>
                  </a:txBody>
                  <a:tcPr anchor="ctr"/>
                </a:tc>
                <a:tc>
                  <a:txBody>
                    <a:bodyPr/>
                    <a:lstStyle/>
                    <a:p>
                      <a:pPr algn="ctr"/>
                      <a:r>
                        <a:rPr kumimoji="1" lang="ja-JP" altLang="en-US" dirty="0"/>
                        <a:t>      不要</a:t>
                      </a:r>
                    </a:p>
                  </a:txBody>
                  <a:tcPr anchor="ctr"/>
                </a:tc>
                <a:extLst>
                  <a:ext uri="{0D108BD9-81ED-4DB2-BD59-A6C34878D82A}">
                    <a16:rowId xmlns:a16="http://schemas.microsoft.com/office/drawing/2014/main" val="1454620413"/>
                  </a:ext>
                </a:extLst>
              </a:tr>
              <a:tr h="495626">
                <a:tc>
                  <a:txBody>
                    <a:bodyPr/>
                    <a:lstStyle/>
                    <a:p>
                      <a:pPr algn="ctr"/>
                      <a:r>
                        <a:rPr kumimoji="1" lang="ja-JP" altLang="en-US" dirty="0">
                          <a:solidFill>
                            <a:schemeClr val="bg1">
                              <a:lumMod val="95000"/>
                            </a:schemeClr>
                          </a:solidFill>
                        </a:rPr>
                        <a:t>対話性</a:t>
                      </a:r>
                    </a:p>
                  </a:txBody>
                  <a:tcPr anchor="ctr">
                    <a:solidFill>
                      <a:schemeClr val="accent2"/>
                    </a:solidFill>
                  </a:tcPr>
                </a:tc>
                <a:tc>
                  <a:txBody>
                    <a:bodyPr/>
                    <a:lstStyle/>
                    <a:p>
                      <a:pPr algn="ctr"/>
                      <a:r>
                        <a:rPr kumimoji="1" lang="ja-JP" altLang="en-US" dirty="0"/>
                        <a:t>    ある</a:t>
                      </a:r>
                    </a:p>
                  </a:txBody>
                  <a:tcPr anchor="ctr">
                    <a:solidFill>
                      <a:srgbClr val="F5D9CC"/>
                    </a:solidFill>
                  </a:tcPr>
                </a:tc>
                <a:tc>
                  <a:txBody>
                    <a:bodyPr/>
                    <a:lstStyle/>
                    <a:p>
                      <a:pPr algn="ctr"/>
                      <a:r>
                        <a:rPr kumimoji="1" lang="ja-JP" altLang="en-US" dirty="0"/>
                        <a:t>    ない</a:t>
                      </a:r>
                    </a:p>
                  </a:txBody>
                  <a:tcPr anchor="ctr">
                    <a:solidFill>
                      <a:srgbClr val="CCDDEA"/>
                    </a:solidFill>
                  </a:tcPr>
                </a:tc>
                <a:tc>
                  <a:txBody>
                    <a:bodyPr/>
                    <a:lstStyle/>
                    <a:p>
                      <a:pPr algn="ctr"/>
                      <a:r>
                        <a:rPr kumimoji="1" lang="ja-JP" altLang="en-US" dirty="0"/>
                        <a:t>      ない</a:t>
                      </a:r>
                    </a:p>
                  </a:txBody>
                  <a:tcPr anchor="ctr">
                    <a:solidFill>
                      <a:srgbClr val="CCDDEA"/>
                    </a:solidFill>
                  </a:tcPr>
                </a:tc>
                <a:extLst>
                  <a:ext uri="{0D108BD9-81ED-4DB2-BD59-A6C34878D82A}">
                    <a16:rowId xmlns:a16="http://schemas.microsoft.com/office/drawing/2014/main" val="3832974206"/>
                  </a:ext>
                </a:extLst>
              </a:tr>
            </a:tbl>
          </a:graphicData>
        </a:graphic>
      </p:graphicFrame>
      <p:pic>
        <p:nvPicPr>
          <p:cNvPr id="6" name="図 5">
            <a:extLst>
              <a:ext uri="{FF2B5EF4-FFF2-40B4-BE49-F238E27FC236}">
                <a16:creationId xmlns:a16="http://schemas.microsoft.com/office/drawing/2014/main" id="{8924A586-2E15-48F1-B288-DD27756BAE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2878805" y="2204437"/>
            <a:ext cx="1338807" cy="1282913"/>
          </a:xfrm>
          <a:prstGeom prst="rect">
            <a:avLst/>
          </a:prstGeom>
        </p:spPr>
      </p:pic>
      <p:pic>
        <p:nvPicPr>
          <p:cNvPr id="7" name="図 6">
            <a:extLst>
              <a:ext uri="{FF2B5EF4-FFF2-40B4-BE49-F238E27FC236}">
                <a16:creationId xmlns:a16="http://schemas.microsoft.com/office/drawing/2014/main" id="{77C04A48-824E-4FEF-B0FB-1C5812884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023" y="1677794"/>
            <a:ext cx="1554079" cy="1898111"/>
          </a:xfrm>
          <a:prstGeom prst="rect">
            <a:avLst/>
          </a:prstGeom>
        </p:spPr>
      </p:pic>
      <p:sp>
        <p:nvSpPr>
          <p:cNvPr id="8" name="十字形 7">
            <a:extLst>
              <a:ext uri="{FF2B5EF4-FFF2-40B4-BE49-F238E27FC236}">
                <a16:creationId xmlns:a16="http://schemas.microsoft.com/office/drawing/2014/main" id="{93D03BB8-93E3-454F-98E6-8D232E771A86}"/>
              </a:ext>
            </a:extLst>
          </p:cNvPr>
          <p:cNvSpPr/>
          <p:nvPr/>
        </p:nvSpPr>
        <p:spPr>
          <a:xfrm rot="2693871">
            <a:off x="2449465" y="4211134"/>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871DCC7-F605-4F63-B1C6-33A721629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164" y="1722733"/>
            <a:ext cx="1338807" cy="1833322"/>
          </a:xfrm>
          <a:prstGeom prst="rect">
            <a:avLst/>
          </a:prstGeom>
        </p:spPr>
      </p:pic>
      <p:sp>
        <p:nvSpPr>
          <p:cNvPr id="11" name="円: 塗りつぶしなし 10">
            <a:extLst>
              <a:ext uri="{FF2B5EF4-FFF2-40B4-BE49-F238E27FC236}">
                <a16:creationId xmlns:a16="http://schemas.microsoft.com/office/drawing/2014/main" id="{1C739AA7-27EC-4008-95EE-BA8F0862064C}"/>
              </a:ext>
            </a:extLst>
          </p:cNvPr>
          <p:cNvSpPr/>
          <p:nvPr/>
        </p:nvSpPr>
        <p:spPr>
          <a:xfrm>
            <a:off x="2482805" y="4742037"/>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 塗りつぶしなし 11">
            <a:extLst>
              <a:ext uri="{FF2B5EF4-FFF2-40B4-BE49-F238E27FC236}">
                <a16:creationId xmlns:a16="http://schemas.microsoft.com/office/drawing/2014/main" id="{FA43EA22-6AF6-48D2-8910-7B003D24BFD9}"/>
              </a:ext>
            </a:extLst>
          </p:cNvPr>
          <p:cNvSpPr/>
          <p:nvPr/>
        </p:nvSpPr>
        <p:spPr>
          <a:xfrm>
            <a:off x="4688035" y="4246130"/>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十字形 12">
            <a:extLst>
              <a:ext uri="{FF2B5EF4-FFF2-40B4-BE49-F238E27FC236}">
                <a16:creationId xmlns:a16="http://schemas.microsoft.com/office/drawing/2014/main" id="{46C0C48C-60A8-49F4-BCC0-2E779995D49F}"/>
              </a:ext>
            </a:extLst>
          </p:cNvPr>
          <p:cNvSpPr/>
          <p:nvPr/>
        </p:nvSpPr>
        <p:spPr>
          <a:xfrm rot="2693871">
            <a:off x="4648643" y="4707040"/>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十字形 13">
            <a:extLst>
              <a:ext uri="{FF2B5EF4-FFF2-40B4-BE49-F238E27FC236}">
                <a16:creationId xmlns:a16="http://schemas.microsoft.com/office/drawing/2014/main" id="{3FD468DA-3F5E-409F-94BE-18F40C7F5994}"/>
              </a:ext>
            </a:extLst>
          </p:cNvPr>
          <p:cNvSpPr/>
          <p:nvPr/>
        </p:nvSpPr>
        <p:spPr>
          <a:xfrm rot="2693871">
            <a:off x="6990704" y="4707041"/>
            <a:ext cx="474785" cy="465993"/>
          </a:xfrm>
          <a:prstGeom prst="plus">
            <a:avLst>
              <a:gd name="adj" fmla="val 42844"/>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 塗りつぶしなし 14">
            <a:extLst>
              <a:ext uri="{FF2B5EF4-FFF2-40B4-BE49-F238E27FC236}">
                <a16:creationId xmlns:a16="http://schemas.microsoft.com/office/drawing/2014/main" id="{9F94058E-7A1B-4591-A6EF-F8276A37D895}"/>
              </a:ext>
            </a:extLst>
          </p:cNvPr>
          <p:cNvSpPr/>
          <p:nvPr/>
        </p:nvSpPr>
        <p:spPr>
          <a:xfrm>
            <a:off x="7030096" y="4246130"/>
            <a:ext cx="396000" cy="396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7" name="図 16">
            <a:extLst>
              <a:ext uri="{FF2B5EF4-FFF2-40B4-BE49-F238E27FC236}">
                <a16:creationId xmlns:a16="http://schemas.microsoft.com/office/drawing/2014/main" id="{A1F987D0-3DB1-4CF7-BB9D-3DB50B529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180" y="1596763"/>
            <a:ext cx="2416623" cy="2060171"/>
          </a:xfrm>
          <a:prstGeom prst="rect">
            <a:avLst/>
          </a:prstGeom>
        </p:spPr>
      </p:pic>
      <p:pic>
        <p:nvPicPr>
          <p:cNvPr id="18" name="図 17">
            <a:extLst>
              <a:ext uri="{FF2B5EF4-FFF2-40B4-BE49-F238E27FC236}">
                <a16:creationId xmlns:a16="http://schemas.microsoft.com/office/drawing/2014/main" id="{53F3D787-F60E-4AA4-AB7D-1F9BD7BB822A}"/>
              </a:ext>
            </a:extLst>
          </p:cNvPr>
          <p:cNvPicPr>
            <a:picLocks noChangeAspect="1"/>
          </p:cNvPicPr>
          <p:nvPr/>
        </p:nvPicPr>
        <p:blipFill>
          <a:blip r:embed="rId7"/>
          <a:stretch>
            <a:fillRect/>
          </a:stretch>
        </p:blipFill>
        <p:spPr>
          <a:xfrm>
            <a:off x="7396638" y="1949928"/>
            <a:ext cx="940777" cy="680674"/>
          </a:xfrm>
          <a:prstGeom prst="rect">
            <a:avLst/>
          </a:prstGeom>
        </p:spPr>
      </p:pic>
      <p:sp>
        <p:nvSpPr>
          <p:cNvPr id="19" name="テキスト ボックス 18">
            <a:extLst>
              <a:ext uri="{FF2B5EF4-FFF2-40B4-BE49-F238E27FC236}">
                <a16:creationId xmlns:a16="http://schemas.microsoft.com/office/drawing/2014/main" id="{47E63C8F-80E1-4D6B-BBAA-5084B161ED7E}"/>
              </a:ext>
            </a:extLst>
          </p:cNvPr>
          <p:cNvSpPr txBox="1"/>
          <p:nvPr/>
        </p:nvSpPr>
        <p:spPr>
          <a:xfrm>
            <a:off x="748770" y="5416892"/>
            <a:ext cx="7508787" cy="707886"/>
          </a:xfrm>
          <a:prstGeom prst="rect">
            <a:avLst/>
          </a:prstGeom>
          <a:noFill/>
        </p:spPr>
        <p:txBody>
          <a:bodyPr wrap="none" rtlCol="0">
            <a:spAutoFit/>
          </a:bodyPr>
          <a:lstStyle/>
          <a:p>
            <a:r>
              <a:rPr kumimoji="1" lang="en-US" altLang="ja-JP" sz="2000" dirty="0"/>
              <a:t>※</a:t>
            </a:r>
            <a:r>
              <a:rPr kumimoji="1" lang="ja-JP" altLang="en-US" sz="2000" dirty="0"/>
              <a:t> 対話性</a:t>
            </a:r>
            <a:r>
              <a:rPr kumimoji="1" lang="en-US" altLang="ja-JP" sz="2000" dirty="0"/>
              <a:t>: </a:t>
            </a:r>
            <a:r>
              <a:rPr kumimoji="1" lang="ja-JP" altLang="en-US" sz="2000" dirty="0"/>
              <a:t>折り方に関する情報が一方的でなく，進捗状況に応じて，</a:t>
            </a:r>
            <a:endParaRPr kumimoji="1" lang="en-US" altLang="ja-JP" sz="2000" dirty="0"/>
          </a:p>
          <a:p>
            <a:r>
              <a:rPr kumimoji="1" lang="ja-JP" altLang="en-US" sz="2000" dirty="0"/>
              <a:t>                     情報が提供される性質を指す</a:t>
            </a:r>
          </a:p>
        </p:txBody>
      </p:sp>
    </p:spTree>
    <p:extLst>
      <p:ext uri="{BB962C8B-B14F-4D97-AF65-F5344CB8AC3E}">
        <p14:creationId xmlns:p14="http://schemas.microsoft.com/office/powerpoint/2010/main" val="355000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6664FEBF-467E-40F6-833F-030DAA4E932D}"/>
              </a:ext>
            </a:extLst>
          </p:cNvPr>
          <p:cNvSpPr/>
          <p:nvPr/>
        </p:nvSpPr>
        <p:spPr>
          <a:xfrm>
            <a:off x="808892" y="5108441"/>
            <a:ext cx="6872116" cy="1092053"/>
          </a:xfrm>
          <a:prstGeom prst="roundRect">
            <a:avLst/>
          </a:prstGeom>
          <a:solidFill>
            <a:srgbClr val="F5D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EC15DE9-C78B-46D5-93A5-EAE3122F9520}"/>
              </a:ext>
            </a:extLst>
          </p:cNvPr>
          <p:cNvSpPr>
            <a:spLocks noGrp="1"/>
          </p:cNvSpPr>
          <p:nvPr>
            <p:ph type="title"/>
          </p:nvPr>
        </p:nvSpPr>
        <p:spPr/>
        <p:txBody>
          <a:bodyPr/>
          <a:lstStyle/>
          <a:p>
            <a:r>
              <a:rPr kumimoji="1" lang="ja-JP" altLang="en-US" dirty="0"/>
              <a:t>③ 本検討におけるモチベーション</a:t>
            </a:r>
          </a:p>
        </p:txBody>
      </p:sp>
      <p:sp>
        <p:nvSpPr>
          <p:cNvPr id="3" name="コンテンツ プレースホルダー 2">
            <a:extLst>
              <a:ext uri="{FF2B5EF4-FFF2-40B4-BE49-F238E27FC236}">
                <a16:creationId xmlns:a16="http://schemas.microsoft.com/office/drawing/2014/main" id="{36F9C28B-ADED-4EE4-8F76-CDD8DB2377BF}"/>
              </a:ext>
            </a:extLst>
          </p:cNvPr>
          <p:cNvSpPr>
            <a:spLocks noGrp="1"/>
          </p:cNvSpPr>
          <p:nvPr>
            <p:ph idx="1"/>
          </p:nvPr>
        </p:nvSpPr>
        <p:spPr/>
        <p:txBody>
          <a:bodyPr>
            <a:normAutofit/>
          </a:bodyPr>
          <a:lstStyle/>
          <a:p>
            <a:r>
              <a:rPr kumimoji="1" lang="ja-JP" altLang="en-US" sz="2400" dirty="0"/>
              <a:t>日々，飛躍的に進化している深層学習</a:t>
            </a:r>
            <a:r>
              <a:rPr lang="ja-JP" altLang="en-US" sz="2400" dirty="0"/>
              <a:t>の技術</a:t>
            </a:r>
            <a:r>
              <a:rPr kumimoji="1" lang="ja-JP" altLang="en-US" sz="2400" dirty="0"/>
              <a:t>を利用した，対話型折り紙支援ツールを開発したい</a:t>
            </a:r>
          </a:p>
        </p:txBody>
      </p:sp>
      <p:sp>
        <p:nvSpPr>
          <p:cNvPr id="4" name="スライド番号プレースホルダー 3">
            <a:extLst>
              <a:ext uri="{FF2B5EF4-FFF2-40B4-BE49-F238E27FC236}">
                <a16:creationId xmlns:a16="http://schemas.microsoft.com/office/drawing/2014/main" id="{2B6B8E2F-A36C-452A-9C39-98265D0F6B1C}"/>
              </a:ext>
            </a:extLst>
          </p:cNvPr>
          <p:cNvSpPr>
            <a:spLocks noGrp="1"/>
          </p:cNvSpPr>
          <p:nvPr>
            <p:ph type="sldNum" sz="quarter" idx="12"/>
          </p:nvPr>
        </p:nvSpPr>
        <p:spPr/>
        <p:txBody>
          <a:bodyPr/>
          <a:lstStyle/>
          <a:p>
            <a:fld id="{1C3EADBD-D120-4050-8C92-A8047C65C35B}" type="slidenum">
              <a:rPr kumimoji="1" lang="ja-JP" altLang="en-US" smtClean="0"/>
              <a:t>5</a:t>
            </a:fld>
            <a:endParaRPr kumimoji="1" lang="ja-JP" altLang="en-US"/>
          </a:p>
        </p:txBody>
      </p:sp>
      <p:pic>
        <p:nvPicPr>
          <p:cNvPr id="6" name="図 5">
            <a:extLst>
              <a:ext uri="{FF2B5EF4-FFF2-40B4-BE49-F238E27FC236}">
                <a16:creationId xmlns:a16="http://schemas.microsoft.com/office/drawing/2014/main" id="{226CD714-63D8-4B6B-BCE3-98D130671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259" y="1919658"/>
            <a:ext cx="2520827" cy="2880945"/>
          </a:xfrm>
          <a:prstGeom prst="rect">
            <a:avLst/>
          </a:prstGeom>
        </p:spPr>
      </p:pic>
      <p:pic>
        <p:nvPicPr>
          <p:cNvPr id="8" name="図 7">
            <a:extLst>
              <a:ext uri="{FF2B5EF4-FFF2-40B4-BE49-F238E27FC236}">
                <a16:creationId xmlns:a16="http://schemas.microsoft.com/office/drawing/2014/main" id="{A27DB635-D4E1-4309-B05A-217EBC9386B1}"/>
              </a:ext>
            </a:extLst>
          </p:cNvPr>
          <p:cNvPicPr>
            <a:picLocks noChangeAspect="1"/>
          </p:cNvPicPr>
          <p:nvPr/>
        </p:nvPicPr>
        <p:blipFill rotWithShape="1">
          <a:blip r:embed="rId3">
            <a:extLst>
              <a:ext uri="{28A0092B-C50C-407E-A947-70E740481C1C}">
                <a14:useLocalDpi xmlns:a14="http://schemas.microsoft.com/office/drawing/2010/main" val="0"/>
              </a:ext>
            </a:extLst>
          </a:blip>
          <a:srcRect l="49999" t="9587" b="33112"/>
          <a:stretch/>
        </p:blipFill>
        <p:spPr>
          <a:xfrm>
            <a:off x="3633562" y="2083005"/>
            <a:ext cx="2198256" cy="2580502"/>
          </a:xfrm>
          <a:prstGeom prst="rect">
            <a:avLst/>
          </a:prstGeom>
        </p:spPr>
      </p:pic>
      <p:sp>
        <p:nvSpPr>
          <p:cNvPr id="10" name="二等辺三角形 9">
            <a:extLst>
              <a:ext uri="{FF2B5EF4-FFF2-40B4-BE49-F238E27FC236}">
                <a16:creationId xmlns:a16="http://schemas.microsoft.com/office/drawing/2014/main" id="{459849B2-18A8-40D6-B092-30AAD5BB55FB}"/>
              </a:ext>
            </a:extLst>
          </p:cNvPr>
          <p:cNvSpPr/>
          <p:nvPr/>
        </p:nvSpPr>
        <p:spPr>
          <a:xfrm rot="14523130">
            <a:off x="5587531" y="2303077"/>
            <a:ext cx="207546" cy="800100"/>
          </a:xfrm>
          <a:prstGeom prst="triangle">
            <a:avLst/>
          </a:prstGeom>
          <a:solidFill>
            <a:srgbClr val="55BEF1"/>
          </a:solidFill>
          <a:ln>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BC07B2D-3A73-4D3F-80F6-85AD0515A538}"/>
              </a:ext>
            </a:extLst>
          </p:cNvPr>
          <p:cNvSpPr/>
          <p:nvPr/>
        </p:nvSpPr>
        <p:spPr>
          <a:xfrm>
            <a:off x="5691304" y="1719857"/>
            <a:ext cx="2520827" cy="1137645"/>
          </a:xfrm>
          <a:prstGeom prst="roundRect">
            <a:avLst/>
          </a:prstGeom>
          <a:solidFill>
            <a:schemeClr val="bg1"/>
          </a:solidFill>
          <a:ln w="28575">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ソコカラハ</a:t>
            </a:r>
            <a:endParaRPr kumimoji="1" lang="en-US" altLang="ja-JP" dirty="0">
              <a:solidFill>
                <a:schemeClr val="tx1"/>
              </a:solidFill>
            </a:endParaRPr>
          </a:p>
          <a:p>
            <a:pPr algn="ctr"/>
            <a:r>
              <a:rPr kumimoji="1" lang="ja-JP" altLang="en-US" dirty="0">
                <a:solidFill>
                  <a:schemeClr val="tx1"/>
                </a:solidFill>
              </a:rPr>
              <a:t>ソコヲ，タニオリデス</a:t>
            </a:r>
          </a:p>
        </p:txBody>
      </p:sp>
      <p:sp>
        <p:nvSpPr>
          <p:cNvPr id="11" name="二等辺三角形 10">
            <a:extLst>
              <a:ext uri="{FF2B5EF4-FFF2-40B4-BE49-F238E27FC236}">
                <a16:creationId xmlns:a16="http://schemas.microsoft.com/office/drawing/2014/main" id="{43834943-4188-4C3D-808E-58493D66D803}"/>
              </a:ext>
            </a:extLst>
          </p:cNvPr>
          <p:cNvSpPr/>
          <p:nvPr/>
        </p:nvSpPr>
        <p:spPr>
          <a:xfrm rot="17506968">
            <a:off x="5820085" y="3092828"/>
            <a:ext cx="207546" cy="800100"/>
          </a:xfrm>
          <a:prstGeom prst="triangle">
            <a:avLst/>
          </a:prstGeom>
          <a:solidFill>
            <a:srgbClr val="55BEF1"/>
          </a:solidFill>
          <a:ln>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15CAED5D-DE5B-4F6E-8E3E-BAE6383C715E}"/>
              </a:ext>
            </a:extLst>
          </p:cNvPr>
          <p:cNvSpPr/>
          <p:nvPr/>
        </p:nvSpPr>
        <p:spPr>
          <a:xfrm>
            <a:off x="6014597" y="3323249"/>
            <a:ext cx="2198256" cy="828895"/>
          </a:xfrm>
          <a:prstGeom prst="roundRect">
            <a:avLst/>
          </a:prstGeom>
          <a:solidFill>
            <a:schemeClr val="bg1"/>
          </a:solidFill>
          <a:ln w="28575">
            <a:solidFill>
              <a:srgbClr val="55BE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ソコ，チガウ</a:t>
            </a:r>
          </a:p>
        </p:txBody>
      </p:sp>
      <p:sp>
        <p:nvSpPr>
          <p:cNvPr id="13" name="テキスト ボックス 12">
            <a:extLst>
              <a:ext uri="{FF2B5EF4-FFF2-40B4-BE49-F238E27FC236}">
                <a16:creationId xmlns:a16="http://schemas.microsoft.com/office/drawing/2014/main" id="{E3EF1264-C609-4B68-9C33-4D885F4AD86D}"/>
              </a:ext>
            </a:extLst>
          </p:cNvPr>
          <p:cNvSpPr txBox="1"/>
          <p:nvPr/>
        </p:nvSpPr>
        <p:spPr>
          <a:xfrm>
            <a:off x="3805444" y="4739109"/>
            <a:ext cx="1200970" cy="369332"/>
          </a:xfrm>
          <a:prstGeom prst="rect">
            <a:avLst/>
          </a:prstGeom>
          <a:noFill/>
        </p:spPr>
        <p:txBody>
          <a:bodyPr wrap="none" rtlCol="0">
            <a:spAutoFit/>
          </a:bodyPr>
          <a:lstStyle/>
          <a:p>
            <a:r>
              <a:rPr kumimoji="1" lang="en-US" altLang="ja-JP" dirty="0"/>
              <a:t>※</a:t>
            </a:r>
            <a:r>
              <a:rPr kumimoji="1" lang="ja-JP" altLang="en-US" dirty="0"/>
              <a:t>イメージ</a:t>
            </a:r>
          </a:p>
        </p:txBody>
      </p:sp>
      <p:sp>
        <p:nvSpPr>
          <p:cNvPr id="14" name="円: 塗りつぶしなし 13">
            <a:extLst>
              <a:ext uri="{FF2B5EF4-FFF2-40B4-BE49-F238E27FC236}">
                <a16:creationId xmlns:a16="http://schemas.microsoft.com/office/drawing/2014/main" id="{D3FED77A-2B71-42F9-B64B-A293301240C9}"/>
              </a:ext>
            </a:extLst>
          </p:cNvPr>
          <p:cNvSpPr>
            <a:spLocks noChangeAspect="1"/>
          </p:cNvSpPr>
          <p:nvPr/>
        </p:nvSpPr>
        <p:spPr>
          <a:xfrm>
            <a:off x="1320582" y="5252701"/>
            <a:ext cx="792000" cy="792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AB84434B-74D1-47B4-B399-C2A607279844}"/>
              </a:ext>
            </a:extLst>
          </p:cNvPr>
          <p:cNvSpPr txBox="1"/>
          <p:nvPr/>
        </p:nvSpPr>
        <p:spPr>
          <a:xfrm>
            <a:off x="2228117" y="5417868"/>
            <a:ext cx="1723549" cy="461665"/>
          </a:xfrm>
          <a:prstGeom prst="rect">
            <a:avLst/>
          </a:prstGeom>
          <a:noFill/>
        </p:spPr>
        <p:txBody>
          <a:bodyPr wrap="none" rtlCol="0">
            <a:spAutoFit/>
          </a:bodyPr>
          <a:lstStyle/>
          <a:p>
            <a:r>
              <a:rPr kumimoji="1" lang="ja-JP" altLang="en-US" sz="2400" dirty="0"/>
              <a:t>人手は不要</a:t>
            </a:r>
          </a:p>
        </p:txBody>
      </p:sp>
      <p:sp>
        <p:nvSpPr>
          <p:cNvPr id="16" name="円: 塗りつぶしなし 15">
            <a:extLst>
              <a:ext uri="{FF2B5EF4-FFF2-40B4-BE49-F238E27FC236}">
                <a16:creationId xmlns:a16="http://schemas.microsoft.com/office/drawing/2014/main" id="{B89C5E84-78A3-4163-A55B-1744E0A3187B}"/>
              </a:ext>
            </a:extLst>
          </p:cNvPr>
          <p:cNvSpPr>
            <a:spLocks noChangeAspect="1"/>
          </p:cNvSpPr>
          <p:nvPr/>
        </p:nvSpPr>
        <p:spPr>
          <a:xfrm>
            <a:off x="4632145" y="5253151"/>
            <a:ext cx="792000" cy="792000"/>
          </a:xfrm>
          <a:prstGeom prst="donut">
            <a:avLst>
              <a:gd name="adj" fmla="val 1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0EA49D2E-F073-4C39-BBDE-85FC65931C6C}"/>
              </a:ext>
            </a:extLst>
          </p:cNvPr>
          <p:cNvSpPr txBox="1"/>
          <p:nvPr/>
        </p:nvSpPr>
        <p:spPr>
          <a:xfrm>
            <a:off x="5539680" y="5418318"/>
            <a:ext cx="1627369" cy="461665"/>
          </a:xfrm>
          <a:prstGeom prst="rect">
            <a:avLst/>
          </a:prstGeom>
          <a:noFill/>
        </p:spPr>
        <p:txBody>
          <a:bodyPr wrap="none" rtlCol="0">
            <a:spAutoFit/>
          </a:bodyPr>
          <a:lstStyle/>
          <a:p>
            <a:r>
              <a:rPr kumimoji="1" lang="ja-JP" altLang="en-US" sz="2400" dirty="0"/>
              <a:t>対話性あり</a:t>
            </a:r>
          </a:p>
        </p:txBody>
      </p:sp>
    </p:spTree>
    <p:extLst>
      <p:ext uri="{BB962C8B-B14F-4D97-AF65-F5344CB8AC3E}">
        <p14:creationId xmlns:p14="http://schemas.microsoft.com/office/powerpoint/2010/main" val="18281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09883-FF33-4977-98EA-8C2F5E2BFF6F}"/>
              </a:ext>
            </a:extLst>
          </p:cNvPr>
          <p:cNvSpPr>
            <a:spLocks noGrp="1"/>
          </p:cNvSpPr>
          <p:nvPr>
            <p:ph type="title"/>
          </p:nvPr>
        </p:nvSpPr>
        <p:spPr/>
        <p:txBody>
          <a:bodyPr>
            <a:normAutofit/>
          </a:bodyPr>
          <a:lstStyle/>
          <a:p>
            <a:r>
              <a:rPr lang="ja-JP" altLang="en-US" sz="4000" dirty="0"/>
              <a:t>支援ツールについて</a:t>
            </a:r>
            <a:endParaRPr kumimoji="1" lang="ja-JP" altLang="en-US" sz="4000" dirty="0"/>
          </a:p>
        </p:txBody>
      </p:sp>
      <p:sp>
        <p:nvSpPr>
          <p:cNvPr id="3" name="テキスト プレースホルダー 2">
            <a:extLst>
              <a:ext uri="{FF2B5EF4-FFF2-40B4-BE49-F238E27FC236}">
                <a16:creationId xmlns:a16="http://schemas.microsoft.com/office/drawing/2014/main" id="{C06CF636-ACF8-4E1C-9D48-531F8F53A9D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48BE89-C8CC-45B7-95CF-872FC806BC39}"/>
              </a:ext>
            </a:extLst>
          </p:cNvPr>
          <p:cNvSpPr>
            <a:spLocks noGrp="1"/>
          </p:cNvSpPr>
          <p:nvPr>
            <p:ph type="sldNum" sz="quarter" idx="12"/>
          </p:nvPr>
        </p:nvSpPr>
        <p:spPr/>
        <p:txBody>
          <a:bodyPr/>
          <a:lstStyle/>
          <a:p>
            <a:fld id="{1C3EADBD-D120-4050-8C92-A8047C65C35B}" type="slidenum">
              <a:rPr kumimoji="1" lang="ja-JP" altLang="en-US" smtClean="0"/>
              <a:t>6</a:t>
            </a:fld>
            <a:endParaRPr kumimoji="1" lang="ja-JP" altLang="en-US"/>
          </a:p>
        </p:txBody>
      </p:sp>
    </p:spTree>
    <p:extLst>
      <p:ext uri="{BB962C8B-B14F-4D97-AF65-F5344CB8AC3E}">
        <p14:creationId xmlns:p14="http://schemas.microsoft.com/office/powerpoint/2010/main" val="406478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CD635D-DA0D-44F7-8B30-A319A414F0C1}"/>
              </a:ext>
            </a:extLst>
          </p:cNvPr>
          <p:cNvSpPr>
            <a:spLocks noGrp="1"/>
          </p:cNvSpPr>
          <p:nvPr>
            <p:ph type="title"/>
          </p:nvPr>
        </p:nvSpPr>
        <p:spPr/>
        <p:txBody>
          <a:bodyPr/>
          <a:lstStyle/>
          <a:p>
            <a:r>
              <a:rPr kumimoji="1" lang="ja-JP" altLang="en-US" dirty="0"/>
              <a:t>④ 本検討でのゴールライン</a:t>
            </a:r>
          </a:p>
        </p:txBody>
      </p:sp>
      <p:sp>
        <p:nvSpPr>
          <p:cNvPr id="3" name="コンテンツ プレースホルダー 2">
            <a:extLst>
              <a:ext uri="{FF2B5EF4-FFF2-40B4-BE49-F238E27FC236}">
                <a16:creationId xmlns:a16="http://schemas.microsoft.com/office/drawing/2014/main" id="{83BA165E-150B-4486-91C7-135BD6658C84}"/>
              </a:ext>
            </a:extLst>
          </p:cNvPr>
          <p:cNvSpPr>
            <a:spLocks noGrp="1"/>
          </p:cNvSpPr>
          <p:nvPr>
            <p:ph idx="1"/>
          </p:nvPr>
        </p:nvSpPr>
        <p:spPr/>
        <p:txBody>
          <a:bodyPr>
            <a:normAutofit/>
          </a:bodyPr>
          <a:lstStyle/>
          <a:p>
            <a:r>
              <a:rPr lang="ja-JP" altLang="en-US" sz="2400" dirty="0"/>
              <a:t>対話型折り紙支援ツールの機能として以下のものが挙げられる</a:t>
            </a:r>
            <a:endParaRPr kumimoji="1" lang="ja-JP" altLang="en-US" sz="2400" dirty="0"/>
          </a:p>
        </p:txBody>
      </p:sp>
      <p:sp>
        <p:nvSpPr>
          <p:cNvPr id="4" name="スライド番号プレースホルダー 3">
            <a:extLst>
              <a:ext uri="{FF2B5EF4-FFF2-40B4-BE49-F238E27FC236}">
                <a16:creationId xmlns:a16="http://schemas.microsoft.com/office/drawing/2014/main" id="{E448E2E0-89C9-4F63-B236-9D11A6B21D05}"/>
              </a:ext>
            </a:extLst>
          </p:cNvPr>
          <p:cNvSpPr>
            <a:spLocks noGrp="1"/>
          </p:cNvSpPr>
          <p:nvPr>
            <p:ph type="sldNum" sz="quarter" idx="12"/>
          </p:nvPr>
        </p:nvSpPr>
        <p:spPr/>
        <p:txBody>
          <a:bodyPr/>
          <a:lstStyle/>
          <a:p>
            <a:fld id="{1C3EADBD-D120-4050-8C92-A8047C65C35B}" type="slidenum">
              <a:rPr kumimoji="1" lang="ja-JP" altLang="en-US" smtClean="0"/>
              <a:t>7</a:t>
            </a:fld>
            <a:endParaRPr kumimoji="1" lang="ja-JP" altLang="en-US"/>
          </a:p>
        </p:txBody>
      </p:sp>
      <p:sp>
        <p:nvSpPr>
          <p:cNvPr id="5" name="楕円 4">
            <a:extLst>
              <a:ext uri="{FF2B5EF4-FFF2-40B4-BE49-F238E27FC236}">
                <a16:creationId xmlns:a16="http://schemas.microsoft.com/office/drawing/2014/main" id="{1EDBB131-20A7-47DA-9C95-D8D98B471900}"/>
              </a:ext>
            </a:extLst>
          </p:cNvPr>
          <p:cNvSpPr/>
          <p:nvPr/>
        </p:nvSpPr>
        <p:spPr>
          <a:xfrm>
            <a:off x="1375999" y="1737837"/>
            <a:ext cx="5055571"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折る場所をピンポイントで指摘する機能</a:t>
            </a:r>
            <a:endParaRPr kumimoji="1" lang="en-US" altLang="ja-JP" sz="1600" dirty="0">
              <a:solidFill>
                <a:schemeClr val="tx1"/>
              </a:solidFill>
            </a:endParaRPr>
          </a:p>
        </p:txBody>
      </p:sp>
      <p:sp>
        <p:nvSpPr>
          <p:cNvPr id="6" name="楕円 5">
            <a:extLst>
              <a:ext uri="{FF2B5EF4-FFF2-40B4-BE49-F238E27FC236}">
                <a16:creationId xmlns:a16="http://schemas.microsoft.com/office/drawing/2014/main" id="{EA839C57-49E9-429D-836B-4E7026F8534E}"/>
              </a:ext>
            </a:extLst>
          </p:cNvPr>
          <p:cNvSpPr/>
          <p:nvPr/>
        </p:nvSpPr>
        <p:spPr>
          <a:xfrm>
            <a:off x="3736008" y="2943426"/>
            <a:ext cx="4577323"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折り間違いを指摘する機能</a:t>
            </a:r>
            <a:endParaRPr kumimoji="1" lang="en-US" altLang="ja-JP" sz="1600" dirty="0">
              <a:solidFill>
                <a:schemeClr val="tx1"/>
              </a:solidFill>
            </a:endParaRPr>
          </a:p>
        </p:txBody>
      </p:sp>
      <p:sp>
        <p:nvSpPr>
          <p:cNvPr id="7" name="楕円 6">
            <a:extLst>
              <a:ext uri="{FF2B5EF4-FFF2-40B4-BE49-F238E27FC236}">
                <a16:creationId xmlns:a16="http://schemas.microsoft.com/office/drawing/2014/main" id="{EF99B4D6-61DE-41BA-9B7B-E1F7AA4F493F}"/>
              </a:ext>
            </a:extLst>
          </p:cNvPr>
          <p:cNvSpPr/>
          <p:nvPr/>
        </p:nvSpPr>
        <p:spPr>
          <a:xfrm>
            <a:off x="1515745" y="4151263"/>
            <a:ext cx="5649984" cy="8646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現状に対して，次の折り方を教える機能</a:t>
            </a:r>
            <a:endParaRPr kumimoji="1" lang="en-US" altLang="ja-JP" dirty="0">
              <a:solidFill>
                <a:schemeClr val="tx1"/>
              </a:solidFill>
            </a:endParaRPr>
          </a:p>
        </p:txBody>
      </p:sp>
      <p:cxnSp>
        <p:nvCxnSpPr>
          <p:cNvPr id="9" name="直線矢印コネクタ 8">
            <a:extLst>
              <a:ext uri="{FF2B5EF4-FFF2-40B4-BE49-F238E27FC236}">
                <a16:creationId xmlns:a16="http://schemas.microsoft.com/office/drawing/2014/main" id="{194CA42D-7B4B-449A-A080-380EB1507840}"/>
              </a:ext>
            </a:extLst>
          </p:cNvPr>
          <p:cNvCxnSpPr>
            <a:cxnSpLocks/>
            <a:stCxn id="12" idx="0"/>
            <a:endCxn id="13" idx="2"/>
          </p:cNvCxnSpPr>
          <p:nvPr/>
        </p:nvCxnSpPr>
        <p:spPr>
          <a:xfrm flipH="1" flipV="1">
            <a:off x="830669" y="1909604"/>
            <a:ext cx="4604" cy="3106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6D13D39E-C997-4076-8374-0B3828EB4FB6}"/>
              </a:ext>
            </a:extLst>
          </p:cNvPr>
          <p:cNvSpPr txBox="1"/>
          <p:nvPr/>
        </p:nvSpPr>
        <p:spPr>
          <a:xfrm rot="16200000">
            <a:off x="-61807" y="3309879"/>
            <a:ext cx="1107996" cy="461665"/>
          </a:xfrm>
          <a:prstGeom prst="rect">
            <a:avLst/>
          </a:prstGeom>
          <a:noFill/>
        </p:spPr>
        <p:txBody>
          <a:bodyPr wrap="none" rtlCol="0">
            <a:spAutoFit/>
          </a:bodyPr>
          <a:lstStyle/>
          <a:p>
            <a:r>
              <a:rPr kumimoji="1" lang="ja-JP" altLang="en-US" sz="2400" dirty="0"/>
              <a:t>難易度</a:t>
            </a:r>
          </a:p>
        </p:txBody>
      </p:sp>
      <p:sp>
        <p:nvSpPr>
          <p:cNvPr id="12" name="テキスト ボックス 11">
            <a:extLst>
              <a:ext uri="{FF2B5EF4-FFF2-40B4-BE49-F238E27FC236}">
                <a16:creationId xmlns:a16="http://schemas.microsoft.com/office/drawing/2014/main" id="{34DA9A22-5634-4140-8AF1-8672C20D6806}"/>
              </a:ext>
            </a:extLst>
          </p:cNvPr>
          <p:cNvSpPr txBox="1"/>
          <p:nvPr/>
        </p:nvSpPr>
        <p:spPr>
          <a:xfrm>
            <a:off x="589051" y="5016487"/>
            <a:ext cx="492443" cy="461665"/>
          </a:xfrm>
          <a:prstGeom prst="rect">
            <a:avLst/>
          </a:prstGeom>
          <a:noFill/>
        </p:spPr>
        <p:txBody>
          <a:bodyPr wrap="none" rtlCol="0">
            <a:spAutoFit/>
          </a:bodyPr>
          <a:lstStyle/>
          <a:p>
            <a:r>
              <a:rPr kumimoji="1" lang="ja-JP" altLang="en-US" sz="2400" dirty="0"/>
              <a:t>低</a:t>
            </a:r>
          </a:p>
        </p:txBody>
      </p:sp>
      <p:sp>
        <p:nvSpPr>
          <p:cNvPr id="13" name="テキスト ボックス 12">
            <a:extLst>
              <a:ext uri="{FF2B5EF4-FFF2-40B4-BE49-F238E27FC236}">
                <a16:creationId xmlns:a16="http://schemas.microsoft.com/office/drawing/2014/main" id="{35580CDF-42D2-4B5E-B722-8C4FF5F42AD7}"/>
              </a:ext>
            </a:extLst>
          </p:cNvPr>
          <p:cNvSpPr txBox="1"/>
          <p:nvPr/>
        </p:nvSpPr>
        <p:spPr>
          <a:xfrm>
            <a:off x="584447" y="1447939"/>
            <a:ext cx="492443" cy="461665"/>
          </a:xfrm>
          <a:prstGeom prst="rect">
            <a:avLst/>
          </a:prstGeom>
          <a:noFill/>
        </p:spPr>
        <p:txBody>
          <a:bodyPr wrap="none" rtlCol="0">
            <a:spAutoFit/>
          </a:bodyPr>
          <a:lstStyle/>
          <a:p>
            <a:r>
              <a:rPr kumimoji="1" lang="ja-JP" altLang="en-US" sz="2400" dirty="0"/>
              <a:t>高</a:t>
            </a:r>
          </a:p>
        </p:txBody>
      </p:sp>
      <p:sp>
        <p:nvSpPr>
          <p:cNvPr id="17" name="四角形: 角を丸くする 16">
            <a:extLst>
              <a:ext uri="{FF2B5EF4-FFF2-40B4-BE49-F238E27FC236}">
                <a16:creationId xmlns:a16="http://schemas.microsoft.com/office/drawing/2014/main" id="{417E1A3D-5EE2-4FB8-A595-B705DF26E2D5}"/>
              </a:ext>
            </a:extLst>
          </p:cNvPr>
          <p:cNvSpPr/>
          <p:nvPr/>
        </p:nvSpPr>
        <p:spPr>
          <a:xfrm>
            <a:off x="1257300" y="1559741"/>
            <a:ext cx="7423570" cy="3891490"/>
          </a:xfrm>
          <a:prstGeom prst="roundRect">
            <a:avLst>
              <a:gd name="adj" fmla="val 7630"/>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0B6D401-D5C7-4FFB-B98E-B660B1FB5CE2}"/>
              </a:ext>
            </a:extLst>
          </p:cNvPr>
          <p:cNvSpPr txBox="1"/>
          <p:nvPr/>
        </p:nvSpPr>
        <p:spPr>
          <a:xfrm>
            <a:off x="6431570" y="1604863"/>
            <a:ext cx="2191626" cy="400110"/>
          </a:xfrm>
          <a:prstGeom prst="rect">
            <a:avLst/>
          </a:prstGeom>
          <a:noFill/>
        </p:spPr>
        <p:txBody>
          <a:bodyPr wrap="none" rtlCol="0">
            <a:spAutoFit/>
          </a:bodyPr>
          <a:lstStyle/>
          <a:p>
            <a:r>
              <a:rPr kumimoji="1" lang="ja-JP" altLang="en-US" sz="2000" dirty="0">
                <a:solidFill>
                  <a:srgbClr val="0070C0"/>
                </a:solidFill>
              </a:rPr>
              <a:t>理想の支援ツール</a:t>
            </a:r>
          </a:p>
        </p:txBody>
      </p:sp>
      <p:sp>
        <p:nvSpPr>
          <p:cNvPr id="19" name="四角形: 角を丸くする 18">
            <a:extLst>
              <a:ext uri="{FF2B5EF4-FFF2-40B4-BE49-F238E27FC236}">
                <a16:creationId xmlns:a16="http://schemas.microsoft.com/office/drawing/2014/main" id="{8D9E3682-C999-4401-9BCF-21D7D4F2EE7C}"/>
              </a:ext>
            </a:extLst>
          </p:cNvPr>
          <p:cNvSpPr/>
          <p:nvPr/>
        </p:nvSpPr>
        <p:spPr>
          <a:xfrm>
            <a:off x="1424483" y="4049993"/>
            <a:ext cx="5846755" cy="1067226"/>
          </a:xfrm>
          <a:prstGeom prst="roundRect">
            <a:avLst>
              <a:gd name="adj" fmla="val 7630"/>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F81ADD4-C398-4FF9-980C-50BF73C99EED}"/>
              </a:ext>
            </a:extLst>
          </p:cNvPr>
          <p:cNvSpPr txBox="1"/>
          <p:nvPr/>
        </p:nvSpPr>
        <p:spPr>
          <a:xfrm>
            <a:off x="723024" y="5543243"/>
            <a:ext cx="8177346" cy="707886"/>
          </a:xfrm>
          <a:prstGeom prst="rect">
            <a:avLst/>
          </a:prstGeom>
          <a:noFill/>
        </p:spPr>
        <p:txBody>
          <a:bodyPr wrap="square" rtlCol="0">
            <a:spAutoFit/>
          </a:bodyPr>
          <a:lstStyle/>
          <a:p>
            <a:r>
              <a:rPr kumimoji="1" lang="en-US" altLang="ja-JP" sz="2000" dirty="0"/>
              <a:t>※</a:t>
            </a:r>
            <a:r>
              <a:rPr kumimoji="1" lang="ja-JP" altLang="en-US" sz="2000" dirty="0"/>
              <a:t>開発期間の都合上，支援ツールとして最も基本となる機能の実現を目指した</a:t>
            </a:r>
          </a:p>
        </p:txBody>
      </p:sp>
      <p:sp>
        <p:nvSpPr>
          <p:cNvPr id="21" name="テキスト ボックス 20">
            <a:extLst>
              <a:ext uri="{FF2B5EF4-FFF2-40B4-BE49-F238E27FC236}">
                <a16:creationId xmlns:a16="http://schemas.microsoft.com/office/drawing/2014/main" id="{6BAD7351-A320-4CEF-B643-08DD0EA1B892}"/>
              </a:ext>
            </a:extLst>
          </p:cNvPr>
          <p:cNvSpPr txBox="1"/>
          <p:nvPr/>
        </p:nvSpPr>
        <p:spPr>
          <a:xfrm>
            <a:off x="7357766" y="4383551"/>
            <a:ext cx="800219" cy="461665"/>
          </a:xfrm>
          <a:prstGeom prst="rect">
            <a:avLst/>
          </a:prstGeom>
          <a:noFill/>
        </p:spPr>
        <p:txBody>
          <a:bodyPr wrap="none" rtlCol="0">
            <a:spAutoFit/>
          </a:bodyPr>
          <a:lstStyle/>
          <a:p>
            <a:r>
              <a:rPr kumimoji="1" lang="ja-JP" altLang="en-US" sz="2400" dirty="0">
                <a:solidFill>
                  <a:srgbClr val="FF0000"/>
                </a:solidFill>
              </a:rPr>
              <a:t>目標</a:t>
            </a:r>
          </a:p>
        </p:txBody>
      </p:sp>
    </p:spTree>
    <p:extLst>
      <p:ext uri="{BB962C8B-B14F-4D97-AF65-F5344CB8AC3E}">
        <p14:creationId xmlns:p14="http://schemas.microsoft.com/office/powerpoint/2010/main" val="273020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1C8CF-EB4F-4A38-BB1F-AE34DE9060F8}"/>
              </a:ext>
            </a:extLst>
          </p:cNvPr>
          <p:cNvSpPr>
            <a:spLocks noGrp="1"/>
          </p:cNvSpPr>
          <p:nvPr>
            <p:ph type="title"/>
          </p:nvPr>
        </p:nvSpPr>
        <p:spPr/>
        <p:txBody>
          <a:bodyPr/>
          <a:lstStyle/>
          <a:p>
            <a:r>
              <a:rPr kumimoji="1" lang="ja-JP" altLang="en-US" dirty="0"/>
              <a:t>⑤ 支援ツールの全容</a:t>
            </a:r>
          </a:p>
        </p:txBody>
      </p:sp>
      <p:sp>
        <p:nvSpPr>
          <p:cNvPr id="3" name="コンテンツ プレースホルダー 2">
            <a:extLst>
              <a:ext uri="{FF2B5EF4-FFF2-40B4-BE49-F238E27FC236}">
                <a16:creationId xmlns:a16="http://schemas.microsoft.com/office/drawing/2014/main" id="{A83E3342-9802-46A3-B1D8-FD08EA85EF06}"/>
              </a:ext>
            </a:extLst>
          </p:cNvPr>
          <p:cNvSpPr>
            <a:spLocks noGrp="1"/>
          </p:cNvSpPr>
          <p:nvPr>
            <p:ph idx="1"/>
          </p:nvPr>
        </p:nvSpPr>
        <p:spPr>
          <a:xfrm>
            <a:off x="487680" y="1039187"/>
            <a:ext cx="8177347" cy="5161307"/>
          </a:xfrm>
        </p:spPr>
        <p:txBody>
          <a:bodyPr>
            <a:normAutofit/>
          </a:bodyPr>
          <a:lstStyle/>
          <a:p>
            <a:r>
              <a:rPr lang="ja-JP" altLang="en-US" dirty="0"/>
              <a:t>目標の支援ツールを実現すべく，</a:t>
            </a:r>
            <a:r>
              <a:rPr kumimoji="1" lang="ja-JP" altLang="en-US" dirty="0"/>
              <a:t>以下のような</a:t>
            </a:r>
            <a:r>
              <a:rPr lang="ja-JP" altLang="en-US" dirty="0"/>
              <a:t>使い方をするアプリ</a:t>
            </a:r>
            <a:r>
              <a:rPr kumimoji="1" lang="ja-JP" altLang="en-US" dirty="0"/>
              <a:t>を実現</a:t>
            </a:r>
            <a:endParaRPr kumimoji="1" lang="en-US" altLang="ja-JP" dirty="0"/>
          </a:p>
        </p:txBody>
      </p:sp>
      <p:pic>
        <p:nvPicPr>
          <p:cNvPr id="30" name="図 29">
            <a:extLst>
              <a:ext uri="{FF2B5EF4-FFF2-40B4-BE49-F238E27FC236}">
                <a16:creationId xmlns:a16="http://schemas.microsoft.com/office/drawing/2014/main" id="{708A603F-0C67-4BEB-8D13-8B854069E31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575463" y="2280941"/>
            <a:ext cx="950372" cy="1507253"/>
          </a:xfrm>
          <a:prstGeom prst="rect">
            <a:avLst/>
          </a:prstGeom>
        </p:spPr>
      </p:pic>
      <p:grpSp>
        <p:nvGrpSpPr>
          <p:cNvPr id="36" name="グループ化 35">
            <a:extLst>
              <a:ext uri="{FF2B5EF4-FFF2-40B4-BE49-F238E27FC236}">
                <a16:creationId xmlns:a16="http://schemas.microsoft.com/office/drawing/2014/main" id="{42D70C7F-CE17-4EB6-98D4-B7187D7CE4C8}"/>
              </a:ext>
            </a:extLst>
          </p:cNvPr>
          <p:cNvGrpSpPr>
            <a:grpSpLocks noChangeAspect="1"/>
          </p:cNvGrpSpPr>
          <p:nvPr/>
        </p:nvGrpSpPr>
        <p:grpSpPr>
          <a:xfrm>
            <a:off x="3909394" y="1666267"/>
            <a:ext cx="1357212" cy="1551871"/>
            <a:chOff x="4339495" y="1441175"/>
            <a:chExt cx="2222795" cy="2541600"/>
          </a:xfrm>
        </p:grpSpPr>
        <p:pic>
          <p:nvPicPr>
            <p:cNvPr id="26" name="図 25">
              <a:extLst>
                <a:ext uri="{FF2B5EF4-FFF2-40B4-BE49-F238E27FC236}">
                  <a16:creationId xmlns:a16="http://schemas.microsoft.com/office/drawing/2014/main" id="{6EB694D3-D3D6-4AC0-8E20-1735FFC2F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12" name="図 11">
              <a:extLst>
                <a:ext uri="{FF2B5EF4-FFF2-40B4-BE49-F238E27FC236}">
                  <a16:creationId xmlns:a16="http://schemas.microsoft.com/office/drawing/2014/main" id="{F4C40B08-28B2-4579-BE91-8EBDCC0E40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5" y="1442438"/>
              <a:ext cx="2222795" cy="2540337"/>
            </a:xfrm>
            <a:prstGeom prst="rect">
              <a:avLst/>
            </a:prstGeom>
          </p:spPr>
        </p:pic>
        <p:sp>
          <p:nvSpPr>
            <p:cNvPr id="31" name="正方形/長方形 30">
              <a:extLst>
                <a:ext uri="{FF2B5EF4-FFF2-40B4-BE49-F238E27FC236}">
                  <a16:creationId xmlns:a16="http://schemas.microsoft.com/office/drawing/2014/main" id="{DA333AD9-C149-4A2E-977F-15C20AA45856}"/>
                </a:ext>
              </a:extLst>
            </p:cNvPr>
            <p:cNvSpPr/>
            <p:nvPr/>
          </p:nvSpPr>
          <p:spPr>
            <a:xfrm rot="1554629">
              <a:off x="4698050" y="3492488"/>
              <a:ext cx="448796" cy="341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EA980F5-B938-4DE5-AD61-F9187BB7A781}"/>
                </a:ext>
              </a:extLst>
            </p:cNvPr>
            <p:cNvSpPr/>
            <p:nvPr/>
          </p:nvSpPr>
          <p:spPr>
            <a:xfrm rot="6594970">
              <a:off x="5855493" y="3471459"/>
              <a:ext cx="305834" cy="39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1D0F1FF-E3D7-4234-8F1C-93E47E22E0BD}"/>
                </a:ext>
              </a:extLst>
            </p:cNvPr>
            <p:cNvSpPr/>
            <p:nvPr/>
          </p:nvSpPr>
          <p:spPr>
            <a:xfrm rot="1649683">
              <a:off x="5708538" y="3567429"/>
              <a:ext cx="320059" cy="285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AEDE1A9D-76FA-48A1-9D27-3CBFDD6CF536}"/>
              </a:ext>
            </a:extLst>
          </p:cNvPr>
          <p:cNvGrpSpPr>
            <a:grpSpLocks noChangeAspect="1"/>
          </p:cNvGrpSpPr>
          <p:nvPr/>
        </p:nvGrpSpPr>
        <p:grpSpPr>
          <a:xfrm>
            <a:off x="6637833" y="1676643"/>
            <a:ext cx="1532881" cy="1357925"/>
            <a:chOff x="6463189" y="1607351"/>
            <a:chExt cx="1664587" cy="1474599"/>
          </a:xfrm>
        </p:grpSpPr>
        <p:pic>
          <p:nvPicPr>
            <p:cNvPr id="47" name="図 46">
              <a:extLst>
                <a:ext uri="{FF2B5EF4-FFF2-40B4-BE49-F238E27FC236}">
                  <a16:creationId xmlns:a16="http://schemas.microsoft.com/office/drawing/2014/main" id="{840D8AE2-7F6D-4F3A-A098-C15027A154B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50" name="図 49">
              <a:extLst>
                <a:ext uri="{FF2B5EF4-FFF2-40B4-BE49-F238E27FC236}">
                  <a16:creationId xmlns:a16="http://schemas.microsoft.com/office/drawing/2014/main" id="{DFA4E801-267E-4B9C-8BA6-FFE5EC245C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53" name="グループ化 52">
            <a:extLst>
              <a:ext uri="{FF2B5EF4-FFF2-40B4-BE49-F238E27FC236}">
                <a16:creationId xmlns:a16="http://schemas.microsoft.com/office/drawing/2014/main" id="{E8EBAA3B-2451-42A7-ADA2-3B02B28613C0}"/>
              </a:ext>
            </a:extLst>
          </p:cNvPr>
          <p:cNvGrpSpPr>
            <a:grpSpLocks noChangeAspect="1"/>
          </p:cNvGrpSpPr>
          <p:nvPr/>
        </p:nvGrpSpPr>
        <p:grpSpPr>
          <a:xfrm>
            <a:off x="4699378" y="4252282"/>
            <a:ext cx="1680378" cy="1429058"/>
            <a:chOff x="3491079" y="4004017"/>
            <a:chExt cx="2510089" cy="2134678"/>
          </a:xfrm>
        </p:grpSpPr>
        <p:sp>
          <p:nvSpPr>
            <p:cNvPr id="48" name="正方形/長方形 47">
              <a:extLst>
                <a:ext uri="{FF2B5EF4-FFF2-40B4-BE49-F238E27FC236}">
                  <a16:creationId xmlns:a16="http://schemas.microsoft.com/office/drawing/2014/main" id="{9E1AB97F-91DD-45AF-9D08-D6A21C58050C}"/>
                </a:ext>
              </a:extLst>
            </p:cNvPr>
            <p:cNvSpPr/>
            <p:nvPr/>
          </p:nvSpPr>
          <p:spPr>
            <a:xfrm rot="21125191">
              <a:off x="3491079" y="5193819"/>
              <a:ext cx="1403548"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chemeClr val="bg1">
                <a:lumMod val="95000"/>
              </a:schemeClr>
            </a:solidFill>
            <a:ln>
              <a:solidFill>
                <a:srgbClr val="B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8E7C07DC-C54A-42B5-AC9F-16B75F9DDFD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946576" y="4004017"/>
              <a:ext cx="2054592" cy="2134678"/>
            </a:xfrm>
            <a:prstGeom prst="rect">
              <a:avLst/>
            </a:prstGeom>
          </p:spPr>
        </p:pic>
        <p:sp>
          <p:nvSpPr>
            <p:cNvPr id="51" name="二等辺三角形 50">
              <a:extLst>
                <a:ext uri="{FF2B5EF4-FFF2-40B4-BE49-F238E27FC236}">
                  <a16:creationId xmlns:a16="http://schemas.microsoft.com/office/drawing/2014/main" id="{3E7560F7-7112-4523-B282-214CE8ADA044}"/>
                </a:ext>
              </a:extLst>
            </p:cNvPr>
            <p:cNvSpPr/>
            <p:nvPr/>
          </p:nvSpPr>
          <p:spPr>
            <a:xfrm rot="20757699">
              <a:off x="3894217" y="5377500"/>
              <a:ext cx="518346" cy="223377"/>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二等辺三角形 51">
              <a:extLst>
                <a:ext uri="{FF2B5EF4-FFF2-40B4-BE49-F238E27FC236}">
                  <a16:creationId xmlns:a16="http://schemas.microsoft.com/office/drawing/2014/main" id="{A0A0CCF4-E278-4E81-B7F7-99D0228F3A7C}"/>
                </a:ext>
              </a:extLst>
            </p:cNvPr>
            <p:cNvSpPr/>
            <p:nvPr/>
          </p:nvSpPr>
          <p:spPr>
            <a:xfrm rot="20757699">
              <a:off x="4225672" y="4590774"/>
              <a:ext cx="230905" cy="151250"/>
            </a:xfrm>
            <a:prstGeom prst="triangle">
              <a:avLst/>
            </a:prstGeom>
            <a:solidFill>
              <a:srgbClr val="E4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771D0D7-4351-4F07-91D6-144FA3E0AF59}"/>
              </a:ext>
            </a:extLst>
          </p:cNvPr>
          <p:cNvGrpSpPr/>
          <p:nvPr/>
        </p:nvGrpSpPr>
        <p:grpSpPr>
          <a:xfrm>
            <a:off x="2482902" y="3722786"/>
            <a:ext cx="1345787" cy="1948700"/>
            <a:chOff x="6998258" y="3795458"/>
            <a:chExt cx="1213813" cy="1819970"/>
          </a:xfrm>
        </p:grpSpPr>
        <p:pic>
          <p:nvPicPr>
            <p:cNvPr id="39" name="図 38">
              <a:extLst>
                <a:ext uri="{FF2B5EF4-FFF2-40B4-BE49-F238E27FC236}">
                  <a16:creationId xmlns:a16="http://schemas.microsoft.com/office/drawing/2014/main" id="{CB776C73-D223-476D-B4EF-CAA1494A7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258" y="4227524"/>
              <a:ext cx="1212942" cy="1387904"/>
            </a:xfrm>
            <a:prstGeom prst="rect">
              <a:avLst/>
            </a:prstGeom>
          </p:spPr>
        </p:pic>
        <p:pic>
          <p:nvPicPr>
            <p:cNvPr id="40" name="図 39">
              <a:extLst>
                <a:ext uri="{FF2B5EF4-FFF2-40B4-BE49-F238E27FC236}">
                  <a16:creationId xmlns:a16="http://schemas.microsoft.com/office/drawing/2014/main" id="{9D350EE9-26FB-4AEF-9A66-1FA422E9709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998258" y="4228213"/>
              <a:ext cx="1213813" cy="1387215"/>
            </a:xfrm>
            <a:prstGeom prst="rect">
              <a:avLst/>
            </a:prstGeom>
          </p:spPr>
        </p:pic>
        <p:sp>
          <p:nvSpPr>
            <p:cNvPr id="41" name="正方形/長方形 40">
              <a:extLst>
                <a:ext uri="{FF2B5EF4-FFF2-40B4-BE49-F238E27FC236}">
                  <a16:creationId xmlns:a16="http://schemas.microsoft.com/office/drawing/2014/main" id="{15EF0969-3053-4533-B5C7-9081D218938C}"/>
                </a:ext>
              </a:extLst>
            </p:cNvPr>
            <p:cNvSpPr/>
            <p:nvPr/>
          </p:nvSpPr>
          <p:spPr>
            <a:xfrm rot="1554629">
              <a:off x="7194056" y="5347695"/>
              <a:ext cx="245076" cy="186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D3F3A87-B842-44CF-AB40-5F0CCB76879A}"/>
                </a:ext>
              </a:extLst>
            </p:cNvPr>
            <p:cNvSpPr/>
            <p:nvPr/>
          </p:nvSpPr>
          <p:spPr>
            <a:xfrm rot="6594970">
              <a:off x="7826107" y="5336211"/>
              <a:ext cx="167008" cy="21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E03A89E1-784E-4ADB-B749-2B51FD64C4C1}"/>
                </a:ext>
              </a:extLst>
            </p:cNvPr>
            <p:cNvSpPr/>
            <p:nvPr/>
          </p:nvSpPr>
          <p:spPr>
            <a:xfrm rot="1649683">
              <a:off x="7745858" y="5388618"/>
              <a:ext cx="174776" cy="15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C1D892B9-F1CC-45FE-8B5C-BE9DC2AC4DB6}"/>
                </a:ext>
              </a:extLst>
            </p:cNvPr>
            <p:cNvPicPr>
              <a:picLocks noChangeAspect="1"/>
            </p:cNvPicPr>
            <p:nvPr/>
          </p:nvPicPr>
          <p:blipFill>
            <a:blip r:embed="rId12"/>
            <a:stretch>
              <a:fillRect/>
            </a:stretch>
          </p:blipFill>
          <p:spPr>
            <a:xfrm rot="11098788">
              <a:off x="7518752" y="4783990"/>
              <a:ext cx="155262" cy="100617"/>
            </a:xfrm>
            <a:prstGeom prst="rect">
              <a:avLst/>
            </a:prstGeom>
          </p:spPr>
        </p:pic>
        <p:pic>
          <p:nvPicPr>
            <p:cNvPr id="54" name="図 53">
              <a:extLst>
                <a:ext uri="{FF2B5EF4-FFF2-40B4-BE49-F238E27FC236}">
                  <a16:creationId xmlns:a16="http://schemas.microsoft.com/office/drawing/2014/main" id="{8267F041-522E-42DD-8C0F-5D2723CDC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96527" y="3795458"/>
              <a:ext cx="348717" cy="444332"/>
            </a:xfrm>
            <a:prstGeom prst="rect">
              <a:avLst/>
            </a:prstGeom>
          </p:spPr>
        </p:pic>
      </p:grpSp>
      <p:sp>
        <p:nvSpPr>
          <p:cNvPr id="55" name="テキスト ボックス 54">
            <a:extLst>
              <a:ext uri="{FF2B5EF4-FFF2-40B4-BE49-F238E27FC236}">
                <a16:creationId xmlns:a16="http://schemas.microsoft.com/office/drawing/2014/main" id="{96EB3A9E-E378-43F4-921F-D39DE1524FB7}"/>
              </a:ext>
            </a:extLst>
          </p:cNvPr>
          <p:cNvSpPr txBox="1"/>
          <p:nvPr/>
        </p:nvSpPr>
        <p:spPr>
          <a:xfrm>
            <a:off x="7161374" y="3052320"/>
            <a:ext cx="723275" cy="307777"/>
          </a:xfrm>
          <a:prstGeom prst="rect">
            <a:avLst/>
          </a:prstGeom>
          <a:noFill/>
        </p:spPr>
        <p:txBody>
          <a:bodyPr wrap="none" rtlCol="0">
            <a:spAutoFit/>
          </a:bodyPr>
          <a:lstStyle/>
          <a:p>
            <a:r>
              <a:rPr kumimoji="1" lang="ja-JP" altLang="en-US" sz="1400" dirty="0"/>
              <a:t>完成！</a:t>
            </a:r>
          </a:p>
        </p:txBody>
      </p:sp>
      <p:sp>
        <p:nvSpPr>
          <p:cNvPr id="57" name="テキスト ボックス 56">
            <a:extLst>
              <a:ext uri="{FF2B5EF4-FFF2-40B4-BE49-F238E27FC236}">
                <a16:creationId xmlns:a16="http://schemas.microsoft.com/office/drawing/2014/main" id="{A585CA24-13F0-4A56-9771-A54348C8506D}"/>
              </a:ext>
            </a:extLst>
          </p:cNvPr>
          <p:cNvSpPr txBox="1"/>
          <p:nvPr/>
        </p:nvSpPr>
        <p:spPr>
          <a:xfrm>
            <a:off x="4084013" y="3180063"/>
            <a:ext cx="1047082" cy="307777"/>
          </a:xfrm>
          <a:prstGeom prst="rect">
            <a:avLst/>
          </a:prstGeom>
          <a:noFill/>
        </p:spPr>
        <p:txBody>
          <a:bodyPr wrap="none" rtlCol="0">
            <a:spAutoFit/>
          </a:bodyPr>
          <a:lstStyle/>
          <a:p>
            <a:r>
              <a:rPr kumimoji="1" lang="ja-JP" altLang="en-US" sz="1400" dirty="0"/>
              <a:t>実際に折る</a:t>
            </a:r>
          </a:p>
        </p:txBody>
      </p:sp>
      <p:sp>
        <p:nvSpPr>
          <p:cNvPr id="59" name="テキスト ボックス 58">
            <a:extLst>
              <a:ext uri="{FF2B5EF4-FFF2-40B4-BE49-F238E27FC236}">
                <a16:creationId xmlns:a16="http://schemas.microsoft.com/office/drawing/2014/main" id="{D826B1C1-6041-476C-BC81-BB5DCE0DD1AC}"/>
              </a:ext>
            </a:extLst>
          </p:cNvPr>
          <p:cNvSpPr txBox="1"/>
          <p:nvPr/>
        </p:nvSpPr>
        <p:spPr>
          <a:xfrm>
            <a:off x="2079536" y="5634180"/>
            <a:ext cx="2151551" cy="523220"/>
          </a:xfrm>
          <a:prstGeom prst="rect">
            <a:avLst/>
          </a:prstGeom>
          <a:noFill/>
        </p:spPr>
        <p:txBody>
          <a:bodyPr wrap="none" rtlCol="0">
            <a:spAutoFit/>
          </a:bodyPr>
          <a:lstStyle/>
          <a:p>
            <a:pPr algn="ctr"/>
            <a:r>
              <a:rPr kumimoji="1" lang="ja-JP" altLang="en-US" sz="1400" dirty="0"/>
              <a:t>あるステップ時の折り方が</a:t>
            </a:r>
            <a:endParaRPr kumimoji="1" lang="en-US" altLang="ja-JP" sz="1400" dirty="0"/>
          </a:p>
          <a:p>
            <a:pPr algn="ctr"/>
            <a:r>
              <a:rPr kumimoji="1" lang="ja-JP" altLang="en-US" sz="1400" dirty="0"/>
              <a:t>わからなくなる</a:t>
            </a:r>
          </a:p>
        </p:txBody>
      </p:sp>
      <p:sp>
        <p:nvSpPr>
          <p:cNvPr id="60" name="テキスト ボックス 59">
            <a:extLst>
              <a:ext uri="{FF2B5EF4-FFF2-40B4-BE49-F238E27FC236}">
                <a16:creationId xmlns:a16="http://schemas.microsoft.com/office/drawing/2014/main" id="{23F0CA91-A5E0-4EF8-BF10-E49318E1A316}"/>
              </a:ext>
            </a:extLst>
          </p:cNvPr>
          <p:cNvSpPr txBox="1"/>
          <p:nvPr/>
        </p:nvSpPr>
        <p:spPr>
          <a:xfrm>
            <a:off x="4688746" y="5639015"/>
            <a:ext cx="1765227" cy="523220"/>
          </a:xfrm>
          <a:prstGeom prst="rect">
            <a:avLst/>
          </a:prstGeom>
          <a:noFill/>
        </p:spPr>
        <p:txBody>
          <a:bodyPr wrap="none" rtlCol="0">
            <a:spAutoFit/>
          </a:bodyPr>
          <a:lstStyle/>
          <a:p>
            <a:pPr algn="ctr"/>
            <a:r>
              <a:rPr kumimoji="1" lang="ja-JP" altLang="en-US" sz="1400" dirty="0"/>
              <a:t>端末から作業途中の</a:t>
            </a:r>
            <a:endParaRPr kumimoji="1" lang="en-US" altLang="ja-JP" sz="1400" dirty="0"/>
          </a:p>
          <a:p>
            <a:pPr algn="ctr"/>
            <a:r>
              <a:rPr kumimoji="1" lang="ja-JP" altLang="en-US" sz="1400" dirty="0"/>
              <a:t>折り紙を撮影する</a:t>
            </a:r>
            <a:endParaRPr kumimoji="1" lang="en-US" altLang="ja-JP" sz="1400" dirty="0"/>
          </a:p>
        </p:txBody>
      </p:sp>
      <p:grpSp>
        <p:nvGrpSpPr>
          <p:cNvPr id="68" name="グループ化 67">
            <a:extLst>
              <a:ext uri="{FF2B5EF4-FFF2-40B4-BE49-F238E27FC236}">
                <a16:creationId xmlns:a16="http://schemas.microsoft.com/office/drawing/2014/main" id="{DCBC0987-6BB1-4839-9DEF-1E0A493737E7}"/>
              </a:ext>
            </a:extLst>
          </p:cNvPr>
          <p:cNvGrpSpPr/>
          <p:nvPr/>
        </p:nvGrpSpPr>
        <p:grpSpPr>
          <a:xfrm>
            <a:off x="3304169" y="3814971"/>
            <a:ext cx="1669026" cy="962647"/>
            <a:chOff x="2902974" y="3583130"/>
            <a:chExt cx="1669026" cy="962647"/>
          </a:xfrm>
        </p:grpSpPr>
        <p:sp>
          <p:nvSpPr>
            <p:cNvPr id="67" name="吹き出し: 角を丸めた四角形 66">
              <a:extLst>
                <a:ext uri="{FF2B5EF4-FFF2-40B4-BE49-F238E27FC236}">
                  <a16:creationId xmlns:a16="http://schemas.microsoft.com/office/drawing/2014/main" id="{6FC72390-295A-45FD-A426-C513782AE3E4}"/>
                </a:ext>
              </a:extLst>
            </p:cNvPr>
            <p:cNvSpPr/>
            <p:nvPr/>
          </p:nvSpPr>
          <p:spPr>
            <a:xfrm>
              <a:off x="2902974" y="3583130"/>
              <a:ext cx="1669026" cy="914890"/>
            </a:xfrm>
            <a:prstGeom prst="wedgeRoundRectCallout">
              <a:avLst>
                <a:gd name="adj1" fmla="val -52604"/>
                <a:gd name="adj2" fmla="val 665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2" name="図 61">
              <a:extLst>
                <a:ext uri="{FF2B5EF4-FFF2-40B4-BE49-F238E27FC236}">
                  <a16:creationId xmlns:a16="http://schemas.microsoft.com/office/drawing/2014/main" id="{B0A8C717-A82A-4B51-9F82-08C1F3603B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1712" y="3647064"/>
              <a:ext cx="626382" cy="626382"/>
            </a:xfrm>
            <a:prstGeom prst="rect">
              <a:avLst/>
            </a:prstGeom>
          </p:spPr>
        </p:pic>
        <p:sp>
          <p:nvSpPr>
            <p:cNvPr id="63" name="テキスト ボックス 62">
              <a:extLst>
                <a:ext uri="{FF2B5EF4-FFF2-40B4-BE49-F238E27FC236}">
                  <a16:creationId xmlns:a16="http://schemas.microsoft.com/office/drawing/2014/main" id="{B1307608-9759-4DFD-9AD1-B5F8B67C3FF0}"/>
                </a:ext>
              </a:extLst>
            </p:cNvPr>
            <p:cNvSpPr txBox="1"/>
            <p:nvPr/>
          </p:nvSpPr>
          <p:spPr>
            <a:xfrm>
              <a:off x="3430645" y="4207223"/>
              <a:ext cx="663130" cy="338554"/>
            </a:xfrm>
            <a:prstGeom prst="rect">
              <a:avLst/>
            </a:prstGeom>
            <a:noFill/>
          </p:spPr>
          <p:txBody>
            <a:bodyPr wrap="none" rtlCol="0">
              <a:spAutoFit/>
            </a:bodyPr>
            <a:lstStyle/>
            <a:p>
              <a:r>
                <a:rPr kumimoji="1" lang="en-US" altLang="ja-JP" sz="1600" dirty="0"/>
                <a:t>How?</a:t>
              </a:r>
              <a:endParaRPr kumimoji="1" lang="ja-JP" altLang="en-US" sz="1600" dirty="0"/>
            </a:p>
          </p:txBody>
        </p:sp>
        <p:pic>
          <p:nvPicPr>
            <p:cNvPr id="65" name="図 64">
              <a:extLst>
                <a:ext uri="{FF2B5EF4-FFF2-40B4-BE49-F238E27FC236}">
                  <a16:creationId xmlns:a16="http://schemas.microsoft.com/office/drawing/2014/main" id="{21802E18-42E2-4059-A927-F63DE3F6B9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979" y="3645809"/>
              <a:ext cx="628893" cy="628893"/>
            </a:xfrm>
            <a:prstGeom prst="rect">
              <a:avLst/>
            </a:prstGeom>
          </p:spPr>
        </p:pic>
        <p:sp>
          <p:nvSpPr>
            <p:cNvPr id="66" name="矢印: 右 65">
              <a:extLst>
                <a:ext uri="{FF2B5EF4-FFF2-40B4-BE49-F238E27FC236}">
                  <a16:creationId xmlns:a16="http://schemas.microsoft.com/office/drawing/2014/main" id="{B1E45A8F-3A62-43ED-B3E7-D85C65046800}"/>
                </a:ext>
              </a:extLst>
            </p:cNvPr>
            <p:cNvSpPr/>
            <p:nvPr/>
          </p:nvSpPr>
          <p:spPr>
            <a:xfrm>
              <a:off x="3658265" y="3824039"/>
              <a:ext cx="172122" cy="26233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4" name="図 73">
            <a:extLst>
              <a:ext uri="{FF2B5EF4-FFF2-40B4-BE49-F238E27FC236}">
                <a16:creationId xmlns:a16="http://schemas.microsoft.com/office/drawing/2014/main" id="{CC1212C6-210B-400A-98C1-D4955A5793FC}"/>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7019001" y="4301091"/>
            <a:ext cx="885997" cy="1296661"/>
          </a:xfrm>
          <a:prstGeom prst="rect">
            <a:avLst/>
          </a:prstGeom>
        </p:spPr>
      </p:pic>
      <p:sp>
        <p:nvSpPr>
          <p:cNvPr id="75" name="テキスト ボックス 74">
            <a:extLst>
              <a:ext uri="{FF2B5EF4-FFF2-40B4-BE49-F238E27FC236}">
                <a16:creationId xmlns:a16="http://schemas.microsoft.com/office/drawing/2014/main" id="{FAB88CBE-05B8-417D-8520-A5C058653168}"/>
              </a:ext>
            </a:extLst>
          </p:cNvPr>
          <p:cNvSpPr txBox="1"/>
          <p:nvPr/>
        </p:nvSpPr>
        <p:spPr>
          <a:xfrm>
            <a:off x="7002888" y="5639015"/>
            <a:ext cx="1688283" cy="523220"/>
          </a:xfrm>
          <a:prstGeom prst="rect">
            <a:avLst/>
          </a:prstGeom>
          <a:noFill/>
        </p:spPr>
        <p:txBody>
          <a:bodyPr wrap="none" rtlCol="0">
            <a:spAutoFit/>
          </a:bodyPr>
          <a:lstStyle/>
          <a:p>
            <a:pPr algn="ctr"/>
            <a:r>
              <a:rPr kumimoji="1" lang="ja-JP" altLang="en-US" sz="1400" dirty="0"/>
              <a:t>次のステップまでの</a:t>
            </a:r>
            <a:endParaRPr kumimoji="1" lang="en-US" altLang="ja-JP" sz="1400" dirty="0"/>
          </a:p>
          <a:p>
            <a:pPr algn="ctr"/>
            <a:r>
              <a:rPr kumimoji="1" lang="ja-JP" altLang="en-US" sz="1400" dirty="0"/>
              <a:t>折り方を動画で観る</a:t>
            </a:r>
            <a:endParaRPr kumimoji="1" lang="en-US" altLang="ja-JP" sz="1400" dirty="0"/>
          </a:p>
        </p:txBody>
      </p:sp>
      <p:grpSp>
        <p:nvGrpSpPr>
          <p:cNvPr id="83" name="グループ化 82">
            <a:extLst>
              <a:ext uri="{FF2B5EF4-FFF2-40B4-BE49-F238E27FC236}">
                <a16:creationId xmlns:a16="http://schemas.microsoft.com/office/drawing/2014/main" id="{5170FB5A-14D8-45E6-A42D-AD14DD520011}"/>
              </a:ext>
            </a:extLst>
          </p:cNvPr>
          <p:cNvGrpSpPr/>
          <p:nvPr/>
        </p:nvGrpSpPr>
        <p:grpSpPr>
          <a:xfrm>
            <a:off x="7809748" y="4320141"/>
            <a:ext cx="1216727" cy="830814"/>
            <a:chOff x="7791818" y="4320141"/>
            <a:chExt cx="1216727" cy="830814"/>
          </a:xfrm>
        </p:grpSpPr>
        <p:sp>
          <p:nvSpPr>
            <p:cNvPr id="78" name="吹き出し: 角を丸めた四角形 77">
              <a:extLst>
                <a:ext uri="{FF2B5EF4-FFF2-40B4-BE49-F238E27FC236}">
                  <a16:creationId xmlns:a16="http://schemas.microsoft.com/office/drawing/2014/main" id="{972B3283-5F40-47D3-A9F1-489B3885BD5E}"/>
                </a:ext>
              </a:extLst>
            </p:cNvPr>
            <p:cNvSpPr/>
            <p:nvPr/>
          </p:nvSpPr>
          <p:spPr>
            <a:xfrm>
              <a:off x="7791818" y="4320141"/>
              <a:ext cx="1216727" cy="830814"/>
            </a:xfrm>
            <a:prstGeom prst="wedgeRoundRectCallout">
              <a:avLst>
                <a:gd name="adj1" fmla="val -65493"/>
                <a:gd name="adj2" fmla="val 665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6" name="図 75">
              <a:extLst>
                <a:ext uri="{FF2B5EF4-FFF2-40B4-BE49-F238E27FC236}">
                  <a16:creationId xmlns:a16="http://schemas.microsoft.com/office/drawing/2014/main" id="{566153C2-C8E6-4BB2-941D-9A126E10B22F}"/>
                </a:ext>
              </a:extLst>
            </p:cNvPr>
            <p:cNvPicPr>
              <a:picLocks noChangeAspect="1"/>
            </p:cNvPicPr>
            <p:nvPr/>
          </p:nvPicPr>
          <p:blipFill rotWithShape="1">
            <a:blip r:embed="rId18"/>
            <a:srcRect l="2794" t="1529" r="3021" b="3102"/>
            <a:stretch/>
          </p:blipFill>
          <p:spPr>
            <a:xfrm>
              <a:off x="7822970" y="4386803"/>
              <a:ext cx="1135716" cy="703146"/>
            </a:xfrm>
            <a:prstGeom prst="rect">
              <a:avLst/>
            </a:prstGeom>
          </p:spPr>
        </p:pic>
      </p:grpSp>
      <p:sp>
        <p:nvSpPr>
          <p:cNvPr id="84" name="矢印: 右 83">
            <a:extLst>
              <a:ext uri="{FF2B5EF4-FFF2-40B4-BE49-F238E27FC236}">
                <a16:creationId xmlns:a16="http://schemas.microsoft.com/office/drawing/2014/main" id="{4577D260-5FE7-4A46-B1C9-E86D036B924A}"/>
              </a:ext>
            </a:extLst>
          </p:cNvPr>
          <p:cNvSpPr/>
          <p:nvPr/>
        </p:nvSpPr>
        <p:spPr>
          <a:xfrm>
            <a:off x="3966870" y="4941526"/>
            <a:ext cx="556474" cy="460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矢印: 右 84">
            <a:extLst>
              <a:ext uri="{FF2B5EF4-FFF2-40B4-BE49-F238E27FC236}">
                <a16:creationId xmlns:a16="http://schemas.microsoft.com/office/drawing/2014/main" id="{0F47774A-509F-46FC-A08B-B89D624AA244}"/>
              </a:ext>
            </a:extLst>
          </p:cNvPr>
          <p:cNvSpPr/>
          <p:nvPr/>
        </p:nvSpPr>
        <p:spPr>
          <a:xfrm>
            <a:off x="6457385" y="4933137"/>
            <a:ext cx="556474" cy="460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右 85">
            <a:extLst>
              <a:ext uri="{FF2B5EF4-FFF2-40B4-BE49-F238E27FC236}">
                <a16:creationId xmlns:a16="http://schemas.microsoft.com/office/drawing/2014/main" id="{B815E15E-E39C-47A1-8B92-6ED3ADEFAAFA}"/>
              </a:ext>
            </a:extLst>
          </p:cNvPr>
          <p:cNvSpPr/>
          <p:nvPr/>
        </p:nvSpPr>
        <p:spPr>
          <a:xfrm rot="7939725">
            <a:off x="3448532" y="3300352"/>
            <a:ext cx="556474" cy="359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右 86">
            <a:extLst>
              <a:ext uri="{FF2B5EF4-FFF2-40B4-BE49-F238E27FC236}">
                <a16:creationId xmlns:a16="http://schemas.microsoft.com/office/drawing/2014/main" id="{6FEA3B72-A4C2-4352-B964-B71294A67449}"/>
              </a:ext>
            </a:extLst>
          </p:cNvPr>
          <p:cNvSpPr/>
          <p:nvPr/>
        </p:nvSpPr>
        <p:spPr>
          <a:xfrm rot="12853534">
            <a:off x="5107422" y="3730408"/>
            <a:ext cx="2053003" cy="415667"/>
          </a:xfrm>
          <a:prstGeom prst="rightArrow">
            <a:avLst>
              <a:gd name="adj1" fmla="val 42246"/>
              <a:gd name="adj2" fmla="val 4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0658448E-1DFA-4A24-B196-933CAB10F26F}"/>
              </a:ext>
            </a:extLst>
          </p:cNvPr>
          <p:cNvSpPr txBox="1"/>
          <p:nvPr/>
        </p:nvSpPr>
        <p:spPr>
          <a:xfrm>
            <a:off x="320839" y="3738120"/>
            <a:ext cx="1558440" cy="523220"/>
          </a:xfrm>
          <a:prstGeom prst="rect">
            <a:avLst/>
          </a:prstGeom>
          <a:noFill/>
        </p:spPr>
        <p:txBody>
          <a:bodyPr wrap="none" rtlCol="0">
            <a:spAutoFit/>
          </a:bodyPr>
          <a:lstStyle/>
          <a:p>
            <a:pPr algn="ctr"/>
            <a:r>
              <a:rPr kumimoji="1" lang="ja-JP" altLang="en-US" sz="1400" dirty="0"/>
              <a:t>完成までの流れを</a:t>
            </a:r>
            <a:endParaRPr kumimoji="1" lang="en-US" altLang="ja-JP" sz="1400" dirty="0"/>
          </a:p>
          <a:p>
            <a:pPr algn="ctr"/>
            <a:r>
              <a:rPr kumimoji="1" lang="ja-JP" altLang="en-US" sz="1400" dirty="0"/>
              <a:t>端末で確認する</a:t>
            </a:r>
          </a:p>
        </p:txBody>
      </p:sp>
      <p:grpSp>
        <p:nvGrpSpPr>
          <p:cNvPr id="103" name="グループ化 102">
            <a:extLst>
              <a:ext uri="{FF2B5EF4-FFF2-40B4-BE49-F238E27FC236}">
                <a16:creationId xmlns:a16="http://schemas.microsoft.com/office/drawing/2014/main" id="{251315E8-EF54-45E6-A27F-A7739A040658}"/>
              </a:ext>
            </a:extLst>
          </p:cNvPr>
          <p:cNvGrpSpPr/>
          <p:nvPr/>
        </p:nvGrpSpPr>
        <p:grpSpPr>
          <a:xfrm>
            <a:off x="862046" y="1442186"/>
            <a:ext cx="2315494" cy="913978"/>
            <a:chOff x="862046" y="1442186"/>
            <a:chExt cx="2315494" cy="913978"/>
          </a:xfrm>
        </p:grpSpPr>
        <p:sp>
          <p:nvSpPr>
            <p:cNvPr id="93" name="吹き出し: 角を丸めた四角形 92">
              <a:extLst>
                <a:ext uri="{FF2B5EF4-FFF2-40B4-BE49-F238E27FC236}">
                  <a16:creationId xmlns:a16="http://schemas.microsoft.com/office/drawing/2014/main" id="{33CD6798-8CBE-4FBB-83EA-D67821736311}"/>
                </a:ext>
              </a:extLst>
            </p:cNvPr>
            <p:cNvSpPr/>
            <p:nvPr/>
          </p:nvSpPr>
          <p:spPr>
            <a:xfrm>
              <a:off x="862046" y="1442186"/>
              <a:ext cx="2315494" cy="880000"/>
            </a:xfrm>
            <a:prstGeom prst="wedgeRoundRectCallout">
              <a:avLst>
                <a:gd name="adj1" fmla="val -34717"/>
                <a:gd name="adj2" fmla="val 6834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3E064533-60CE-400C-9650-2830CFF457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8308" y="1536927"/>
              <a:ext cx="536905" cy="536905"/>
            </a:xfrm>
            <a:prstGeom prst="rect">
              <a:avLst/>
            </a:prstGeom>
          </p:spPr>
        </p:pic>
        <p:sp>
          <p:nvSpPr>
            <p:cNvPr id="95" name="テキスト ボックス 94">
              <a:extLst>
                <a:ext uri="{FF2B5EF4-FFF2-40B4-BE49-F238E27FC236}">
                  <a16:creationId xmlns:a16="http://schemas.microsoft.com/office/drawing/2014/main" id="{F63024CC-EB91-4EC8-89D8-CF4DE50CE691}"/>
                </a:ext>
              </a:extLst>
            </p:cNvPr>
            <p:cNvSpPr txBox="1"/>
            <p:nvPr/>
          </p:nvSpPr>
          <p:spPr>
            <a:xfrm>
              <a:off x="1428886" y="1491933"/>
              <a:ext cx="397866" cy="461665"/>
            </a:xfrm>
            <a:prstGeom prst="rect">
              <a:avLst/>
            </a:prstGeom>
            <a:noFill/>
          </p:spPr>
          <p:txBody>
            <a:bodyPr wrap="none" rtlCol="0">
              <a:spAutoFit/>
            </a:bodyPr>
            <a:lstStyle/>
            <a:p>
              <a:r>
                <a:rPr kumimoji="1" lang="en-US" altLang="ja-JP" sz="2400" dirty="0"/>
                <a:t>…</a:t>
              </a:r>
              <a:endParaRPr kumimoji="1" lang="ja-JP" altLang="en-US" sz="2400" dirty="0"/>
            </a:p>
          </p:txBody>
        </p:sp>
        <p:pic>
          <p:nvPicPr>
            <p:cNvPr id="98" name="図 97">
              <a:extLst>
                <a:ext uri="{FF2B5EF4-FFF2-40B4-BE49-F238E27FC236}">
                  <a16:creationId xmlns:a16="http://schemas.microsoft.com/office/drawing/2014/main" id="{C9C5F9BD-7993-4A25-82FC-615454C196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47857" y="1536927"/>
              <a:ext cx="536905" cy="536905"/>
            </a:xfrm>
            <a:prstGeom prst="rect">
              <a:avLst/>
            </a:prstGeom>
          </p:spPr>
        </p:pic>
        <p:pic>
          <p:nvPicPr>
            <p:cNvPr id="100" name="図 99">
              <a:extLst>
                <a:ext uri="{FF2B5EF4-FFF2-40B4-BE49-F238E27FC236}">
                  <a16:creationId xmlns:a16="http://schemas.microsoft.com/office/drawing/2014/main" id="{18BF39F8-B322-4BA4-A147-A508F1B7423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22801" y="1530624"/>
              <a:ext cx="536905" cy="536905"/>
            </a:xfrm>
            <a:prstGeom prst="rect">
              <a:avLst/>
            </a:prstGeom>
          </p:spPr>
        </p:pic>
        <p:sp>
          <p:nvSpPr>
            <p:cNvPr id="101" name="テキスト ボックス 100">
              <a:extLst>
                <a:ext uri="{FF2B5EF4-FFF2-40B4-BE49-F238E27FC236}">
                  <a16:creationId xmlns:a16="http://schemas.microsoft.com/office/drawing/2014/main" id="{44D8E636-E1B4-4397-A752-4B83E2A6CEEF}"/>
                </a:ext>
              </a:extLst>
            </p:cNvPr>
            <p:cNvSpPr txBox="1"/>
            <p:nvPr/>
          </p:nvSpPr>
          <p:spPr>
            <a:xfrm>
              <a:off x="2207769" y="1495150"/>
              <a:ext cx="397866" cy="461665"/>
            </a:xfrm>
            <a:prstGeom prst="rect">
              <a:avLst/>
            </a:prstGeom>
            <a:noFill/>
          </p:spPr>
          <p:txBody>
            <a:bodyPr wrap="none" rtlCol="0">
              <a:spAutoFit/>
            </a:bodyPr>
            <a:lstStyle/>
            <a:p>
              <a:r>
                <a:rPr kumimoji="1" lang="en-US" altLang="ja-JP" sz="2400" dirty="0"/>
                <a:t>…</a:t>
              </a:r>
              <a:endParaRPr kumimoji="1" lang="ja-JP" altLang="en-US" sz="2400" dirty="0"/>
            </a:p>
          </p:txBody>
        </p:sp>
        <p:sp>
          <p:nvSpPr>
            <p:cNvPr id="102" name="テキスト ボックス 101">
              <a:extLst>
                <a:ext uri="{FF2B5EF4-FFF2-40B4-BE49-F238E27FC236}">
                  <a16:creationId xmlns:a16="http://schemas.microsoft.com/office/drawing/2014/main" id="{5D083A47-33EC-4FBD-893C-B768348C93A5}"/>
                </a:ext>
              </a:extLst>
            </p:cNvPr>
            <p:cNvSpPr txBox="1"/>
            <p:nvPr/>
          </p:nvSpPr>
          <p:spPr>
            <a:xfrm>
              <a:off x="1726115" y="2017610"/>
              <a:ext cx="495649" cy="338554"/>
            </a:xfrm>
            <a:prstGeom prst="rect">
              <a:avLst/>
            </a:prstGeom>
            <a:noFill/>
          </p:spPr>
          <p:txBody>
            <a:bodyPr wrap="none" rtlCol="0">
              <a:spAutoFit/>
            </a:bodyPr>
            <a:lstStyle/>
            <a:p>
              <a:r>
                <a:rPr kumimoji="1" lang="en-US" altLang="ja-JP" sz="1600" dirty="0"/>
                <a:t>OK!</a:t>
              </a:r>
            </a:p>
          </p:txBody>
        </p:sp>
      </p:grpSp>
      <p:sp>
        <p:nvSpPr>
          <p:cNvPr id="105" name="矢印: 右 104">
            <a:extLst>
              <a:ext uri="{FF2B5EF4-FFF2-40B4-BE49-F238E27FC236}">
                <a16:creationId xmlns:a16="http://schemas.microsoft.com/office/drawing/2014/main" id="{398F6E9D-84A7-4E9E-91E9-2A7D81BE9911}"/>
              </a:ext>
            </a:extLst>
          </p:cNvPr>
          <p:cNvSpPr/>
          <p:nvPr/>
        </p:nvSpPr>
        <p:spPr>
          <a:xfrm rot="20492329">
            <a:off x="1746567" y="2632713"/>
            <a:ext cx="2175539" cy="28293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矢印: 右 105">
            <a:extLst>
              <a:ext uri="{FF2B5EF4-FFF2-40B4-BE49-F238E27FC236}">
                <a16:creationId xmlns:a16="http://schemas.microsoft.com/office/drawing/2014/main" id="{9FDB8733-84B2-4CD1-A210-ED3AC76E0A7D}"/>
              </a:ext>
            </a:extLst>
          </p:cNvPr>
          <p:cNvSpPr/>
          <p:nvPr/>
        </p:nvSpPr>
        <p:spPr>
          <a:xfrm>
            <a:off x="5168285" y="2249704"/>
            <a:ext cx="1542663" cy="28293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F5E72213-7482-4048-A76A-CDC88956E66C}"/>
              </a:ext>
            </a:extLst>
          </p:cNvPr>
          <p:cNvSpPr txBox="1"/>
          <p:nvPr/>
        </p:nvSpPr>
        <p:spPr>
          <a:xfrm rot="20458168">
            <a:off x="2521737" y="2786181"/>
            <a:ext cx="767967" cy="369332"/>
          </a:xfrm>
          <a:prstGeom prst="rect">
            <a:avLst/>
          </a:prstGeom>
          <a:noFill/>
        </p:spPr>
        <p:txBody>
          <a:bodyPr wrap="none" rtlCol="0">
            <a:spAutoFit/>
          </a:bodyPr>
          <a:lstStyle/>
          <a:p>
            <a:pPr algn="ctr"/>
            <a:r>
              <a:rPr kumimoji="1" lang="en-US" altLang="ja-JP" b="1" dirty="0"/>
              <a:t>START</a:t>
            </a:r>
            <a:endParaRPr kumimoji="1" lang="ja-JP" altLang="en-US" b="1" dirty="0"/>
          </a:p>
        </p:txBody>
      </p:sp>
      <p:sp>
        <p:nvSpPr>
          <p:cNvPr id="108" name="テキスト ボックス 107">
            <a:extLst>
              <a:ext uri="{FF2B5EF4-FFF2-40B4-BE49-F238E27FC236}">
                <a16:creationId xmlns:a16="http://schemas.microsoft.com/office/drawing/2014/main" id="{D97C634F-2A22-4472-B8D6-DB36D9FB4D5C}"/>
              </a:ext>
            </a:extLst>
          </p:cNvPr>
          <p:cNvSpPr txBox="1"/>
          <p:nvPr/>
        </p:nvSpPr>
        <p:spPr>
          <a:xfrm>
            <a:off x="5580852" y="2414372"/>
            <a:ext cx="721736" cy="369332"/>
          </a:xfrm>
          <a:prstGeom prst="rect">
            <a:avLst/>
          </a:prstGeom>
          <a:noFill/>
        </p:spPr>
        <p:txBody>
          <a:bodyPr wrap="none" rtlCol="0">
            <a:spAutoFit/>
          </a:bodyPr>
          <a:lstStyle/>
          <a:p>
            <a:pPr algn="ctr"/>
            <a:r>
              <a:rPr kumimoji="1" lang="en-US" altLang="ja-JP" b="1" dirty="0"/>
              <a:t>GOAL</a:t>
            </a:r>
            <a:endParaRPr kumimoji="1" lang="ja-JP" altLang="en-US" b="1" dirty="0"/>
          </a:p>
        </p:txBody>
      </p:sp>
    </p:spTree>
    <p:extLst>
      <p:ext uri="{BB962C8B-B14F-4D97-AF65-F5344CB8AC3E}">
        <p14:creationId xmlns:p14="http://schemas.microsoft.com/office/powerpoint/2010/main" val="180688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1C8CF-EB4F-4A38-BB1F-AE34DE9060F8}"/>
              </a:ext>
            </a:extLst>
          </p:cNvPr>
          <p:cNvSpPr>
            <a:spLocks noGrp="1"/>
          </p:cNvSpPr>
          <p:nvPr>
            <p:ph type="title"/>
          </p:nvPr>
        </p:nvSpPr>
        <p:spPr/>
        <p:txBody>
          <a:bodyPr/>
          <a:lstStyle/>
          <a:p>
            <a:r>
              <a:rPr kumimoji="1" lang="ja-JP" altLang="en-US" dirty="0"/>
              <a:t>⑥ </a:t>
            </a:r>
            <a:r>
              <a:rPr lang="ja-JP" altLang="en-US" dirty="0"/>
              <a:t>本検討で扱う題材</a:t>
            </a:r>
            <a:endParaRPr kumimoji="1" lang="ja-JP" altLang="en-US" dirty="0"/>
          </a:p>
        </p:txBody>
      </p:sp>
      <p:sp>
        <p:nvSpPr>
          <p:cNvPr id="3" name="コンテンツ プレースホルダー 2">
            <a:extLst>
              <a:ext uri="{FF2B5EF4-FFF2-40B4-BE49-F238E27FC236}">
                <a16:creationId xmlns:a16="http://schemas.microsoft.com/office/drawing/2014/main" id="{A83E3342-9802-46A3-B1D8-FD08EA85EF06}"/>
              </a:ext>
            </a:extLst>
          </p:cNvPr>
          <p:cNvSpPr>
            <a:spLocks noGrp="1"/>
          </p:cNvSpPr>
          <p:nvPr>
            <p:ph idx="1"/>
          </p:nvPr>
        </p:nvSpPr>
        <p:spPr/>
        <p:txBody>
          <a:bodyPr>
            <a:normAutofit/>
          </a:bodyPr>
          <a:lstStyle/>
          <a:p>
            <a:r>
              <a:rPr lang="ja-JP" altLang="en-US" dirty="0"/>
              <a:t>日本らしさが欲しかったため，</a:t>
            </a:r>
            <a:r>
              <a:rPr kumimoji="1" lang="ja-JP" altLang="en-US" dirty="0"/>
              <a:t>「かぶと」を題材とした</a:t>
            </a:r>
          </a:p>
        </p:txBody>
      </p:sp>
      <p:sp>
        <p:nvSpPr>
          <p:cNvPr id="4" name="スライド番号プレースホルダー 3">
            <a:extLst>
              <a:ext uri="{FF2B5EF4-FFF2-40B4-BE49-F238E27FC236}">
                <a16:creationId xmlns:a16="http://schemas.microsoft.com/office/drawing/2014/main" id="{E30F6EDA-27BA-485B-95CF-0B4DB8E94AD9}"/>
              </a:ext>
            </a:extLst>
          </p:cNvPr>
          <p:cNvSpPr>
            <a:spLocks noGrp="1"/>
          </p:cNvSpPr>
          <p:nvPr>
            <p:ph type="sldNum" sz="quarter" idx="12"/>
          </p:nvPr>
        </p:nvSpPr>
        <p:spPr/>
        <p:txBody>
          <a:bodyPr/>
          <a:lstStyle/>
          <a:p>
            <a:fld id="{1C3EADBD-D120-4050-8C92-A8047C65C35B}" type="slidenum">
              <a:rPr kumimoji="1" lang="ja-JP" altLang="en-US" smtClean="0"/>
              <a:t>9</a:t>
            </a:fld>
            <a:endParaRPr kumimoji="1" lang="ja-JP" altLang="en-US"/>
          </a:p>
        </p:txBody>
      </p:sp>
      <p:pic>
        <p:nvPicPr>
          <p:cNvPr id="12" name="図 11">
            <a:extLst>
              <a:ext uri="{FF2B5EF4-FFF2-40B4-BE49-F238E27FC236}">
                <a16:creationId xmlns:a16="http://schemas.microsoft.com/office/drawing/2014/main" id="{BE178389-50E3-4B54-A356-00CBEE895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898" y="3540892"/>
            <a:ext cx="1905000" cy="1428750"/>
          </a:xfrm>
          <a:prstGeom prst="rect">
            <a:avLst/>
          </a:prstGeom>
        </p:spPr>
      </p:pic>
      <p:pic>
        <p:nvPicPr>
          <p:cNvPr id="15" name="図 14">
            <a:extLst>
              <a:ext uri="{FF2B5EF4-FFF2-40B4-BE49-F238E27FC236}">
                <a16:creationId xmlns:a16="http://schemas.microsoft.com/office/drawing/2014/main" id="{4C255927-A1A5-479A-BF5E-A88AD0160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91" y="3540892"/>
            <a:ext cx="1905000" cy="1428750"/>
          </a:xfrm>
          <a:prstGeom prst="rect">
            <a:avLst/>
          </a:prstGeom>
        </p:spPr>
      </p:pic>
      <p:pic>
        <p:nvPicPr>
          <p:cNvPr id="21" name="図 20">
            <a:extLst>
              <a:ext uri="{FF2B5EF4-FFF2-40B4-BE49-F238E27FC236}">
                <a16:creationId xmlns:a16="http://schemas.microsoft.com/office/drawing/2014/main" id="{F418CC6A-413A-4A30-B3F6-04F663130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684" y="3540892"/>
            <a:ext cx="1905000" cy="1428750"/>
          </a:xfrm>
          <a:prstGeom prst="rect">
            <a:avLst/>
          </a:prstGeom>
        </p:spPr>
      </p:pic>
      <p:pic>
        <p:nvPicPr>
          <p:cNvPr id="23" name="図 22">
            <a:extLst>
              <a:ext uri="{FF2B5EF4-FFF2-40B4-BE49-F238E27FC236}">
                <a16:creationId xmlns:a16="http://schemas.microsoft.com/office/drawing/2014/main" id="{584A76F4-F22D-4285-9558-739D5AA33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898" y="1717098"/>
            <a:ext cx="1905000" cy="1428750"/>
          </a:xfrm>
          <a:prstGeom prst="rect">
            <a:avLst/>
          </a:prstGeom>
        </p:spPr>
      </p:pic>
      <p:pic>
        <p:nvPicPr>
          <p:cNvPr id="27" name="図 26">
            <a:extLst>
              <a:ext uri="{FF2B5EF4-FFF2-40B4-BE49-F238E27FC236}">
                <a16:creationId xmlns:a16="http://schemas.microsoft.com/office/drawing/2014/main" id="{856D687C-481E-43AA-B435-43AA6C1B8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790" y="1710969"/>
            <a:ext cx="1904999" cy="1428750"/>
          </a:xfrm>
          <a:prstGeom prst="rect">
            <a:avLst/>
          </a:prstGeom>
        </p:spPr>
      </p:pic>
      <p:pic>
        <p:nvPicPr>
          <p:cNvPr id="29" name="図 28">
            <a:extLst>
              <a:ext uri="{FF2B5EF4-FFF2-40B4-BE49-F238E27FC236}">
                <a16:creationId xmlns:a16="http://schemas.microsoft.com/office/drawing/2014/main" id="{9D34C251-926E-4525-8544-B5B974A51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679" y="312101"/>
            <a:ext cx="1190625" cy="1076325"/>
          </a:xfrm>
          <a:prstGeom prst="rect">
            <a:avLst/>
          </a:prstGeom>
        </p:spPr>
      </p:pic>
      <p:pic>
        <p:nvPicPr>
          <p:cNvPr id="31" name="図 30">
            <a:extLst>
              <a:ext uri="{FF2B5EF4-FFF2-40B4-BE49-F238E27FC236}">
                <a16:creationId xmlns:a16="http://schemas.microsoft.com/office/drawing/2014/main" id="{1BE2470F-0D3E-4C67-9583-3938D122C8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9684" y="1717098"/>
            <a:ext cx="1905000" cy="1428750"/>
          </a:xfrm>
          <a:prstGeom prst="rect">
            <a:avLst/>
          </a:prstGeom>
        </p:spPr>
      </p:pic>
      <p:pic>
        <p:nvPicPr>
          <p:cNvPr id="33" name="図 32">
            <a:extLst>
              <a:ext uri="{FF2B5EF4-FFF2-40B4-BE49-F238E27FC236}">
                <a16:creationId xmlns:a16="http://schemas.microsoft.com/office/drawing/2014/main" id="{A3285F4F-ACEF-41ED-B17F-F3C93E4BE6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005" y="3540892"/>
            <a:ext cx="1905000" cy="1428750"/>
          </a:xfrm>
          <a:prstGeom prst="rect">
            <a:avLst/>
          </a:prstGeom>
        </p:spPr>
      </p:pic>
      <p:pic>
        <p:nvPicPr>
          <p:cNvPr id="35" name="図 34">
            <a:extLst>
              <a:ext uri="{FF2B5EF4-FFF2-40B4-BE49-F238E27FC236}">
                <a16:creationId xmlns:a16="http://schemas.microsoft.com/office/drawing/2014/main" id="{9E3AD8A3-8EB7-4424-A537-236B6480890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474005" y="1710967"/>
            <a:ext cx="1904998" cy="1428749"/>
          </a:xfrm>
          <a:prstGeom prst="rect">
            <a:avLst/>
          </a:prstGeom>
        </p:spPr>
      </p:pic>
      <p:pic>
        <p:nvPicPr>
          <p:cNvPr id="37" name="図 36">
            <a:extLst>
              <a:ext uri="{FF2B5EF4-FFF2-40B4-BE49-F238E27FC236}">
                <a16:creationId xmlns:a16="http://schemas.microsoft.com/office/drawing/2014/main" id="{98AA8187-8E57-4249-AED3-9C05B2FA0A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1008" y="94235"/>
            <a:ext cx="1129197" cy="1504950"/>
          </a:xfrm>
          <a:prstGeom prst="rect">
            <a:avLst/>
          </a:prstGeom>
        </p:spPr>
      </p:pic>
      <p:sp>
        <p:nvSpPr>
          <p:cNvPr id="38" name="テキスト ボックス 37">
            <a:extLst>
              <a:ext uri="{FF2B5EF4-FFF2-40B4-BE49-F238E27FC236}">
                <a16:creationId xmlns:a16="http://schemas.microsoft.com/office/drawing/2014/main" id="{4E3368C0-5C98-4E30-A75D-4F13B2BCE80D}"/>
              </a:ext>
            </a:extLst>
          </p:cNvPr>
          <p:cNvSpPr txBox="1"/>
          <p:nvPr/>
        </p:nvSpPr>
        <p:spPr>
          <a:xfrm>
            <a:off x="882125" y="3142985"/>
            <a:ext cx="1088760" cy="369332"/>
          </a:xfrm>
          <a:prstGeom prst="rect">
            <a:avLst/>
          </a:prstGeom>
          <a:noFill/>
        </p:spPr>
        <p:txBody>
          <a:bodyPr wrap="none" rtlCol="0">
            <a:spAutoFit/>
          </a:bodyPr>
          <a:lstStyle/>
          <a:p>
            <a:r>
              <a:rPr kumimoji="1" lang="ja-JP" altLang="en-US" dirty="0"/>
              <a:t>ステップ</a:t>
            </a:r>
            <a:r>
              <a:rPr kumimoji="1" lang="en-US" altLang="ja-JP" dirty="0"/>
              <a:t>0</a:t>
            </a:r>
            <a:endParaRPr kumimoji="1" lang="ja-JP" altLang="en-US" dirty="0"/>
          </a:p>
        </p:txBody>
      </p:sp>
      <p:sp>
        <p:nvSpPr>
          <p:cNvPr id="39" name="テキスト ボックス 38">
            <a:extLst>
              <a:ext uri="{FF2B5EF4-FFF2-40B4-BE49-F238E27FC236}">
                <a16:creationId xmlns:a16="http://schemas.microsoft.com/office/drawing/2014/main" id="{8A8BB62E-A915-4B60-81B2-D7D227CE5425}"/>
              </a:ext>
            </a:extLst>
          </p:cNvPr>
          <p:cNvSpPr txBox="1"/>
          <p:nvPr/>
        </p:nvSpPr>
        <p:spPr>
          <a:xfrm>
            <a:off x="2954018" y="3142985"/>
            <a:ext cx="1088760" cy="369332"/>
          </a:xfrm>
          <a:prstGeom prst="rect">
            <a:avLst/>
          </a:prstGeom>
          <a:noFill/>
        </p:spPr>
        <p:txBody>
          <a:bodyPr wrap="none" rtlCol="0">
            <a:spAutoFit/>
          </a:bodyPr>
          <a:lstStyle/>
          <a:p>
            <a:r>
              <a:rPr kumimoji="1" lang="ja-JP" altLang="en-US" dirty="0"/>
              <a:t>ステップ</a:t>
            </a:r>
            <a:r>
              <a:rPr kumimoji="1" lang="en-US" altLang="ja-JP" dirty="0"/>
              <a:t>1</a:t>
            </a:r>
            <a:endParaRPr kumimoji="1" lang="ja-JP" altLang="en-US" dirty="0"/>
          </a:p>
        </p:txBody>
      </p:sp>
      <p:sp>
        <p:nvSpPr>
          <p:cNvPr id="40" name="テキスト ボックス 39">
            <a:extLst>
              <a:ext uri="{FF2B5EF4-FFF2-40B4-BE49-F238E27FC236}">
                <a16:creationId xmlns:a16="http://schemas.microsoft.com/office/drawing/2014/main" id="{ACE22978-0D3D-4260-8CED-1702690B0035}"/>
              </a:ext>
            </a:extLst>
          </p:cNvPr>
          <p:cNvSpPr txBox="1"/>
          <p:nvPr/>
        </p:nvSpPr>
        <p:spPr>
          <a:xfrm>
            <a:off x="5025909" y="3135868"/>
            <a:ext cx="1088760" cy="369332"/>
          </a:xfrm>
          <a:prstGeom prst="rect">
            <a:avLst/>
          </a:prstGeom>
          <a:noFill/>
        </p:spPr>
        <p:txBody>
          <a:bodyPr wrap="none" rtlCol="0">
            <a:spAutoFit/>
          </a:bodyPr>
          <a:lstStyle/>
          <a:p>
            <a:r>
              <a:rPr kumimoji="1" lang="ja-JP" altLang="en-US" dirty="0"/>
              <a:t>ステップ</a:t>
            </a:r>
            <a:r>
              <a:rPr kumimoji="1" lang="en-US" altLang="ja-JP" dirty="0"/>
              <a:t>2</a:t>
            </a:r>
            <a:endParaRPr kumimoji="1" lang="ja-JP" altLang="en-US" dirty="0"/>
          </a:p>
        </p:txBody>
      </p:sp>
      <p:sp>
        <p:nvSpPr>
          <p:cNvPr id="41" name="テキスト ボックス 40">
            <a:extLst>
              <a:ext uri="{FF2B5EF4-FFF2-40B4-BE49-F238E27FC236}">
                <a16:creationId xmlns:a16="http://schemas.microsoft.com/office/drawing/2014/main" id="{69622307-8154-461A-BF0C-66712AA090FB}"/>
              </a:ext>
            </a:extLst>
          </p:cNvPr>
          <p:cNvSpPr txBox="1"/>
          <p:nvPr/>
        </p:nvSpPr>
        <p:spPr>
          <a:xfrm>
            <a:off x="7093401" y="3135868"/>
            <a:ext cx="1088760" cy="369332"/>
          </a:xfrm>
          <a:prstGeom prst="rect">
            <a:avLst/>
          </a:prstGeom>
          <a:noFill/>
        </p:spPr>
        <p:txBody>
          <a:bodyPr wrap="none" rtlCol="0">
            <a:spAutoFit/>
          </a:bodyPr>
          <a:lstStyle/>
          <a:p>
            <a:r>
              <a:rPr kumimoji="1" lang="ja-JP" altLang="en-US" dirty="0"/>
              <a:t>ステップ</a:t>
            </a:r>
            <a:r>
              <a:rPr kumimoji="1" lang="en-US" altLang="ja-JP" dirty="0"/>
              <a:t>3</a:t>
            </a:r>
            <a:endParaRPr kumimoji="1" lang="ja-JP" altLang="en-US" dirty="0"/>
          </a:p>
        </p:txBody>
      </p:sp>
      <p:sp>
        <p:nvSpPr>
          <p:cNvPr id="42" name="テキスト ボックス 41">
            <a:extLst>
              <a:ext uri="{FF2B5EF4-FFF2-40B4-BE49-F238E27FC236}">
                <a16:creationId xmlns:a16="http://schemas.microsoft.com/office/drawing/2014/main" id="{8E0317AA-0404-4171-AFF8-CE831319222E}"/>
              </a:ext>
            </a:extLst>
          </p:cNvPr>
          <p:cNvSpPr txBox="1"/>
          <p:nvPr/>
        </p:nvSpPr>
        <p:spPr>
          <a:xfrm>
            <a:off x="882125" y="4969642"/>
            <a:ext cx="1088760" cy="369332"/>
          </a:xfrm>
          <a:prstGeom prst="rect">
            <a:avLst/>
          </a:prstGeom>
          <a:noFill/>
        </p:spPr>
        <p:txBody>
          <a:bodyPr wrap="none" rtlCol="0">
            <a:spAutoFit/>
          </a:bodyPr>
          <a:lstStyle/>
          <a:p>
            <a:r>
              <a:rPr kumimoji="1" lang="ja-JP" altLang="en-US" dirty="0"/>
              <a:t>ステップ</a:t>
            </a:r>
            <a:r>
              <a:rPr kumimoji="1" lang="en-US" altLang="ja-JP" dirty="0"/>
              <a:t>4</a:t>
            </a:r>
            <a:endParaRPr kumimoji="1" lang="ja-JP" altLang="en-US" dirty="0"/>
          </a:p>
        </p:txBody>
      </p:sp>
      <p:sp>
        <p:nvSpPr>
          <p:cNvPr id="43" name="テキスト ボックス 42">
            <a:extLst>
              <a:ext uri="{FF2B5EF4-FFF2-40B4-BE49-F238E27FC236}">
                <a16:creationId xmlns:a16="http://schemas.microsoft.com/office/drawing/2014/main" id="{561EBD7C-B7C5-45FD-915A-03886FB7C9E3}"/>
              </a:ext>
            </a:extLst>
          </p:cNvPr>
          <p:cNvSpPr txBox="1"/>
          <p:nvPr/>
        </p:nvSpPr>
        <p:spPr>
          <a:xfrm>
            <a:off x="2954018" y="4969642"/>
            <a:ext cx="1088760" cy="369332"/>
          </a:xfrm>
          <a:prstGeom prst="rect">
            <a:avLst/>
          </a:prstGeom>
          <a:noFill/>
        </p:spPr>
        <p:txBody>
          <a:bodyPr wrap="none" rtlCol="0">
            <a:spAutoFit/>
          </a:bodyPr>
          <a:lstStyle/>
          <a:p>
            <a:r>
              <a:rPr kumimoji="1" lang="ja-JP" altLang="en-US" dirty="0"/>
              <a:t>ステップ</a:t>
            </a:r>
            <a:r>
              <a:rPr kumimoji="1" lang="en-US" altLang="ja-JP" dirty="0"/>
              <a:t>5</a:t>
            </a:r>
            <a:endParaRPr kumimoji="1" lang="ja-JP" altLang="en-US" dirty="0"/>
          </a:p>
        </p:txBody>
      </p:sp>
      <p:sp>
        <p:nvSpPr>
          <p:cNvPr id="44" name="テキスト ボックス 43">
            <a:extLst>
              <a:ext uri="{FF2B5EF4-FFF2-40B4-BE49-F238E27FC236}">
                <a16:creationId xmlns:a16="http://schemas.microsoft.com/office/drawing/2014/main" id="{C9DD31CD-E533-44CE-87C1-0BB99C702340}"/>
              </a:ext>
            </a:extLst>
          </p:cNvPr>
          <p:cNvSpPr txBox="1"/>
          <p:nvPr/>
        </p:nvSpPr>
        <p:spPr>
          <a:xfrm>
            <a:off x="5025909" y="4962525"/>
            <a:ext cx="1088760" cy="369332"/>
          </a:xfrm>
          <a:prstGeom prst="rect">
            <a:avLst/>
          </a:prstGeom>
          <a:noFill/>
        </p:spPr>
        <p:txBody>
          <a:bodyPr wrap="none" rtlCol="0">
            <a:spAutoFit/>
          </a:bodyPr>
          <a:lstStyle/>
          <a:p>
            <a:r>
              <a:rPr kumimoji="1" lang="ja-JP" altLang="en-US" dirty="0"/>
              <a:t>ステップ</a:t>
            </a:r>
            <a:r>
              <a:rPr kumimoji="1" lang="en-US" altLang="ja-JP" dirty="0"/>
              <a:t>6</a:t>
            </a:r>
            <a:endParaRPr kumimoji="1" lang="ja-JP" altLang="en-US" dirty="0"/>
          </a:p>
        </p:txBody>
      </p:sp>
      <p:sp>
        <p:nvSpPr>
          <p:cNvPr id="45" name="テキスト ボックス 44">
            <a:extLst>
              <a:ext uri="{FF2B5EF4-FFF2-40B4-BE49-F238E27FC236}">
                <a16:creationId xmlns:a16="http://schemas.microsoft.com/office/drawing/2014/main" id="{B1BBC7DC-0635-4F1C-B3BE-A57B936B0525}"/>
              </a:ext>
            </a:extLst>
          </p:cNvPr>
          <p:cNvSpPr txBox="1"/>
          <p:nvPr/>
        </p:nvSpPr>
        <p:spPr>
          <a:xfrm>
            <a:off x="7093401" y="4962525"/>
            <a:ext cx="1088760" cy="369332"/>
          </a:xfrm>
          <a:prstGeom prst="rect">
            <a:avLst/>
          </a:prstGeom>
          <a:noFill/>
        </p:spPr>
        <p:txBody>
          <a:bodyPr wrap="none" rtlCol="0">
            <a:spAutoFit/>
          </a:bodyPr>
          <a:lstStyle/>
          <a:p>
            <a:r>
              <a:rPr kumimoji="1" lang="ja-JP" altLang="en-US" dirty="0"/>
              <a:t>ステップ</a:t>
            </a:r>
            <a:r>
              <a:rPr kumimoji="1" lang="en-US" altLang="ja-JP" dirty="0"/>
              <a:t>7</a:t>
            </a:r>
            <a:endParaRPr kumimoji="1" lang="ja-JP" altLang="en-US" dirty="0"/>
          </a:p>
        </p:txBody>
      </p:sp>
      <p:sp>
        <p:nvSpPr>
          <p:cNvPr id="46" name="テキスト ボックス 45">
            <a:extLst>
              <a:ext uri="{FF2B5EF4-FFF2-40B4-BE49-F238E27FC236}">
                <a16:creationId xmlns:a16="http://schemas.microsoft.com/office/drawing/2014/main" id="{944EA8C1-9D19-4008-8AAF-4F7690655B7E}"/>
              </a:ext>
            </a:extLst>
          </p:cNvPr>
          <p:cNvSpPr txBox="1"/>
          <p:nvPr/>
        </p:nvSpPr>
        <p:spPr>
          <a:xfrm>
            <a:off x="487680" y="5435458"/>
            <a:ext cx="8107005" cy="707886"/>
          </a:xfrm>
          <a:prstGeom prst="rect">
            <a:avLst/>
          </a:prstGeom>
          <a:noFill/>
        </p:spPr>
        <p:txBody>
          <a:bodyPr wrap="square" rtlCol="0">
            <a:spAutoFit/>
          </a:bodyPr>
          <a:lstStyle/>
          <a:p>
            <a:r>
              <a:rPr kumimoji="1" lang="ja-JP" altLang="en-US" sz="2000" dirty="0"/>
              <a:t>かぶとを折る作業は，このように７つのステップに細分化することができる</a:t>
            </a:r>
            <a:endParaRPr kumimoji="1" lang="en-US" altLang="ja-JP" sz="2000" dirty="0"/>
          </a:p>
          <a:p>
            <a:r>
              <a:rPr kumimoji="1" lang="en-US" altLang="ja-JP" sz="2000" dirty="0"/>
              <a:t>	</a:t>
            </a:r>
            <a:r>
              <a:rPr kumimoji="1" lang="en-US" altLang="ja-JP" dirty="0"/>
              <a:t>※</a:t>
            </a:r>
            <a:r>
              <a:rPr kumimoji="1" lang="ja-JP" altLang="en-US" dirty="0"/>
              <a:t>つまり，初期状態を含めて折り紙は８つの形態に変化する</a:t>
            </a:r>
            <a:endParaRPr kumimoji="1" lang="ja-JP" altLang="en-US" sz="2000" dirty="0"/>
          </a:p>
        </p:txBody>
      </p:sp>
      <p:sp>
        <p:nvSpPr>
          <p:cNvPr id="47" name="四角形: 角を丸くする 46">
            <a:extLst>
              <a:ext uri="{FF2B5EF4-FFF2-40B4-BE49-F238E27FC236}">
                <a16:creationId xmlns:a16="http://schemas.microsoft.com/office/drawing/2014/main" id="{4096FD9C-ECE9-43B0-ADF9-54CEB12FE1B9}"/>
              </a:ext>
            </a:extLst>
          </p:cNvPr>
          <p:cNvSpPr/>
          <p:nvPr/>
        </p:nvSpPr>
        <p:spPr>
          <a:xfrm>
            <a:off x="474004" y="5364686"/>
            <a:ext cx="8120680" cy="83580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7319210"/>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903</TotalTime>
  <Words>761</Words>
  <Application>Microsoft Office PowerPoint</Application>
  <PresentationFormat>画面に合わせる (4:3)</PresentationFormat>
  <Paragraphs>152</Paragraphs>
  <Slides>17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游ゴシック</vt:lpstr>
      <vt:lpstr>Arial</vt:lpstr>
      <vt:lpstr>Calibri</vt:lpstr>
      <vt:lpstr>Calibri Light</vt:lpstr>
      <vt:lpstr>Cambria Math</vt:lpstr>
      <vt:lpstr>Wingdings</vt:lpstr>
      <vt:lpstr>レトロスペクト</vt:lpstr>
      <vt:lpstr>深層学習を利用した 折り紙支援ツール（仮題）</vt:lpstr>
      <vt:lpstr>背景</vt:lpstr>
      <vt:lpstr>① 折り紙という文化</vt:lpstr>
      <vt:lpstr>② 折り紙の学び方</vt:lpstr>
      <vt:lpstr>③ 本検討におけるモチベーション</vt:lpstr>
      <vt:lpstr>支援ツールについて</vt:lpstr>
      <vt:lpstr>④ 本検討でのゴールライン</vt:lpstr>
      <vt:lpstr>⑤ 支援ツールの全容</vt:lpstr>
      <vt:lpstr>⑥ 本検討で扱う題材</vt:lpstr>
      <vt:lpstr>深層学習に関する検討内容</vt:lpstr>
      <vt:lpstr>⑦ 深層学習モデルの具体的なタスク</vt:lpstr>
      <vt:lpstr>⑧ 深層学習を用いる必要性</vt:lpstr>
      <vt:lpstr>⑨ 深層学習のための折り紙データセットの作成</vt:lpstr>
      <vt:lpstr>⑩ 検討に用いたネットワーク</vt:lpstr>
      <vt:lpstr>性能評価実験</vt:lpstr>
      <vt:lpstr>⑪ 実験条件</vt:lpstr>
      <vt:lpstr>⑫ 実験結果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Atsuyuki Suzuki</dc:creator>
  <cp:lastModifiedBy>Atsuyuki Suzuki</cp:lastModifiedBy>
  <cp:revision>81</cp:revision>
  <dcterms:created xsi:type="dcterms:W3CDTF">2019-03-25T12:44:56Z</dcterms:created>
  <dcterms:modified xsi:type="dcterms:W3CDTF">2019-03-26T16:58:44Z</dcterms:modified>
</cp:coreProperties>
</file>